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  <p:sldMasterId id="2147483660" r:id="rId2"/>
  </p:sldMasterIdLst>
  <p:notesMasterIdLst>
    <p:notesMasterId r:id="rId17"/>
  </p:notesMasterIdLst>
  <p:sldIdLst>
    <p:sldId id="256" r:id="rId3"/>
    <p:sldId id="271" r:id="rId4"/>
    <p:sldId id="290" r:id="rId5"/>
    <p:sldId id="295" r:id="rId6"/>
    <p:sldId id="278" r:id="rId7"/>
    <p:sldId id="298" r:id="rId8"/>
    <p:sldId id="300" r:id="rId9"/>
    <p:sldId id="315" r:id="rId10"/>
    <p:sldId id="316" r:id="rId11"/>
    <p:sldId id="317" r:id="rId12"/>
    <p:sldId id="318" r:id="rId13"/>
    <p:sldId id="319" r:id="rId14"/>
    <p:sldId id="313" r:id="rId15"/>
    <p:sldId id="314" r:id="rId16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Stredný štýl 3 - 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Štýl s motívom 1 - zvýrazneni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Štýl s motívom 2 - zvýrazneni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Svetlý štýl 2 - zvýrazneni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Svetlý štýl 3 - zvýrazneni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Stredný štýl 1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Stredný štýl 4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Tmavý štýl 1 - zvýrazneni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Tmavý štýl 2 - zvýraznenie 5/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956F4-E23E-4CA6-9206-7BF7C18813F2}" type="datetimeFigureOut">
              <a:rPr lang="sk-SK" smtClean="0"/>
              <a:pPr/>
              <a:t>11. 9. 2018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FE273-3BE1-4904-BBCB-1C468CCF355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3211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99F14-69B4-41CF-B158-1197DE3721CE}" type="datetimeFigureOut">
              <a:rPr lang="sk-SK"/>
              <a:pPr>
                <a:defRPr/>
              </a:pPr>
              <a:t>11. 9. 2018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33CEC-27CB-4240-910A-3FA572F372C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FB694-C190-476D-A1AE-E04CF2C65972}" type="datetimeFigureOut">
              <a:rPr lang="sk-SK"/>
              <a:pPr>
                <a:defRPr/>
              </a:pPr>
              <a:t>11. 9. 2018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CD674-C38A-4501-A935-D36C32927CA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F6AE0-AA1B-4FE8-B5BA-D25BBDF4C958}" type="datetimeFigureOut">
              <a:rPr lang="sk-SK"/>
              <a:pPr>
                <a:defRPr/>
              </a:pPr>
              <a:t>11. 9. 2018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455EC-A514-44C7-8952-DC130D1D97E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99F14-69B4-41CF-B158-1197DE3721CE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11. 9. 2018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33CEC-27CB-4240-910A-3FA572F372C8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942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AF2A6-75B0-44D7-B4B9-0CE7CA387C8D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11. 9. 2018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6FC8-E320-443E-8355-7A853A8BAC0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030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1D1CD-5E22-40E5-8788-4C700676CC46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11. 9. 2018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439C9-6033-4F13-B187-242549BF2C4C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084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D165C-9B42-4589-A6FB-2A7F62E37C97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11. 9. 2018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9F26E-3485-408E-B00C-498EDA0B5FD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5794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823F2-B48D-46F5-A11C-23644519D623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11. 9. 2018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695DD-CE5D-4F08-9852-6B5EDA4EF2F8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6894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3DEE-A4D6-468A-9B78-9876753510B9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11. 9. 2018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21214-E217-4421-B08B-02841F7F0A33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7398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A2949-4F9C-4CC1-9423-73EB92FA01C4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11. 9. 2018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DA5C0-3C22-4F13-9313-4F0EB2C1252C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7174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5ED0F-6D7C-44BE-BEC9-C1CFEABBE45E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11. 9. 2018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FA543-1DE1-41BE-BD96-FDCF96E289C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537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AF2A6-75B0-44D7-B4B9-0CE7CA387C8D}" type="datetimeFigureOut">
              <a:rPr lang="sk-SK"/>
              <a:pPr>
                <a:defRPr/>
              </a:pPr>
              <a:t>11. 9. 2018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6FC8-E320-443E-8355-7A853A8BAC0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5667F-2D87-4D01-AB7D-1668304ECD75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11. 9. 2018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0325D-32BF-4193-963D-02DAEDEE3781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9380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FB694-C190-476D-A1AE-E04CF2C65972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11. 9. 2018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CD674-C38A-4501-A935-D36C32927CA9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2920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F6AE0-AA1B-4FE8-B5BA-D25BBDF4C958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11. 9. 2018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455EC-A514-44C7-8952-DC130D1D97E7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228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1D1CD-5E22-40E5-8788-4C700676CC46}" type="datetimeFigureOut">
              <a:rPr lang="sk-SK"/>
              <a:pPr>
                <a:defRPr/>
              </a:pPr>
              <a:t>11. 9. 2018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439C9-6033-4F13-B187-242549BF2C4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D165C-9B42-4589-A6FB-2A7F62E37C97}" type="datetimeFigureOut">
              <a:rPr lang="sk-SK"/>
              <a:pPr>
                <a:defRPr/>
              </a:pPr>
              <a:t>11. 9. 2018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9F26E-3485-408E-B00C-498EDA0B5FD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823F2-B48D-46F5-A11C-23644519D623}" type="datetimeFigureOut">
              <a:rPr lang="sk-SK"/>
              <a:pPr>
                <a:defRPr/>
              </a:pPr>
              <a:t>11. 9. 2018</a:t>
            </a:fld>
            <a:endParaRPr lang="sk-SK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695DD-CE5D-4F08-9852-6B5EDA4EF2F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3DEE-A4D6-468A-9B78-9876753510B9}" type="datetimeFigureOut">
              <a:rPr lang="sk-SK"/>
              <a:pPr>
                <a:defRPr/>
              </a:pPr>
              <a:t>11. 9. 2018</a:t>
            </a:fld>
            <a:endParaRPr lang="sk-SK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21214-E217-4421-B08B-02841F7F0A3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A2949-4F9C-4CC1-9423-73EB92FA01C4}" type="datetimeFigureOut">
              <a:rPr lang="sk-SK"/>
              <a:pPr>
                <a:defRPr/>
              </a:pPr>
              <a:t>11. 9. 2018</a:t>
            </a:fld>
            <a:endParaRPr lang="sk-SK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DA5C0-3C22-4F13-9313-4F0EB2C1252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5ED0F-6D7C-44BE-BEC9-C1CFEABBE45E}" type="datetimeFigureOut">
              <a:rPr lang="sk-SK"/>
              <a:pPr>
                <a:defRPr/>
              </a:pPr>
              <a:t>11. 9. 2018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FA543-1DE1-41BE-BD96-FDCF96E289C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5667F-2D87-4D01-AB7D-1668304ECD75}" type="datetimeFigureOut">
              <a:rPr lang="sk-SK"/>
              <a:pPr>
                <a:defRPr/>
              </a:pPr>
              <a:t>11. 9. 2018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0325D-32BF-4193-963D-02DAEDEE378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CC298B-3C55-442F-904E-CDBE8111C3AB}" type="datetimeFigureOut">
              <a:rPr lang="sk-SK"/>
              <a:pPr>
                <a:defRPr/>
              </a:pPr>
              <a:t>11. 9. 2018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3E5F06-8913-4B54-9138-45AE85E68A3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CC298B-3C55-442F-904E-CDBE8111C3AB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11. 9. 2018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3E5F06-8913-4B54-9138-45AE85E68A3B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50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metodika.imrk@minv.sk" TargetMode="External"/><Relationship Id="rId2" Type="http://schemas.openxmlformats.org/officeDocument/2006/relationships/hyperlink" Target="http://www.minv.sk/?OPLZ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jozef.rosko@minv.sk" TargetMode="External"/><Relationship Id="rId4" Type="http://schemas.openxmlformats.org/officeDocument/2006/relationships/hyperlink" Target="mailto:.korec@minv.sk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27984" y="3789040"/>
            <a:ext cx="4271963" cy="720080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  <a:t>OPERAČNÝ PROGRAM </a:t>
            </a:r>
            <a:br>
              <a:rPr lang="sk-SK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</a:br>
            <a:r>
              <a:rPr lang="sk-SK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  <a:t>ĽUDSKÉ ZDROJE</a:t>
            </a:r>
            <a:endParaRPr lang="sk-SK" sz="2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39752" y="4581128"/>
            <a:ext cx="6345907" cy="1368152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dirty="0" smtClean="0">
                <a:solidFill>
                  <a:schemeClr val="tx1"/>
                </a:solidFill>
                <a:latin typeface="Arial" charset="0"/>
                <a:cs typeface="WenQuanYi Zen Hei" charset="0"/>
              </a:rPr>
              <a:t>Prioritná os 5: Inklúzia marginalizovaných rómskych komunít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sk-SK" sz="1800" b="1" dirty="0" err="1" smtClean="0">
                <a:solidFill>
                  <a:schemeClr val="tx1"/>
                </a:solidFill>
                <a:latin typeface="Arial" charset="0"/>
                <a:cs typeface="WenQuanYi Zen Hei" charset="0"/>
              </a:rPr>
              <a:t>INFOdni</a:t>
            </a:r>
            <a:r>
              <a:rPr lang="sk-SK" sz="1800" b="1" dirty="0" smtClean="0">
                <a:solidFill>
                  <a:schemeClr val="tx1"/>
                </a:solidFill>
                <a:latin typeface="Arial" charset="0"/>
                <a:cs typeface="WenQuanYi Zen Hei" charset="0"/>
              </a:rPr>
              <a:t> k výzve MOPS, kód </a:t>
            </a:r>
            <a:r>
              <a:rPr lang="sk-SK" sz="1800" b="1" dirty="0" smtClean="0">
                <a:solidFill>
                  <a:schemeClr val="tx1"/>
                </a:solidFill>
                <a:latin typeface="Arial" charset="0"/>
                <a:cs typeface="WenQuanYi Zen Hei" charset="0"/>
              </a:rPr>
              <a:t>OP</a:t>
            </a:r>
            <a:r>
              <a:rPr lang="sk-SK" sz="1800" b="1" dirty="0" smtClean="0">
                <a:solidFill>
                  <a:schemeClr val="tx1"/>
                </a:solidFill>
                <a:latin typeface="Arial" charset="0"/>
                <a:cs typeface="WenQuanYi Zen Hei" charset="0"/>
              </a:rPr>
              <a:t>LZ-PO5-2018-1</a:t>
            </a:r>
            <a:endParaRPr lang="sk-SK" sz="1800" b="1" dirty="0" smtClean="0">
              <a:solidFill>
                <a:schemeClr val="tx1"/>
              </a:solidFill>
              <a:latin typeface="Arial" charset="0"/>
              <a:cs typeface="WenQuanYi Zen Hei" charset="0"/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sk-SK" sz="1800" dirty="0" smtClean="0">
                <a:solidFill>
                  <a:schemeClr val="tx1"/>
                </a:solidFill>
                <a:latin typeface="Arial" charset="0"/>
              </a:rPr>
              <a:t>12.09.2018 – Košice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sk-SK" sz="1800" dirty="0" smtClean="0">
                <a:solidFill>
                  <a:schemeClr val="tx1"/>
                </a:solidFill>
                <a:latin typeface="Arial" charset="0"/>
              </a:rPr>
              <a:t>13.09.2018 – Prešov </a:t>
            </a:r>
            <a:endParaRPr lang="sk-SK" sz="1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4624"/>
            <a:ext cx="8229600" cy="6081539"/>
          </a:xfrm>
        </p:spPr>
        <p:txBody>
          <a:bodyPr/>
          <a:lstStyle/>
          <a:p>
            <a:pPr marL="0" indent="0">
              <a:buNone/>
            </a:pPr>
            <a:endParaRPr lang="sk-SK" sz="2000" b="1" dirty="0" smtClean="0"/>
          </a:p>
          <a:p>
            <a:pPr marL="0" indent="0">
              <a:buNone/>
            </a:pPr>
            <a:r>
              <a:rPr lang="sk-SK" sz="2000" b="1" dirty="0" smtClean="0"/>
              <a:t>Príloha č. 3 výzvy: Povinné </a:t>
            </a:r>
            <a:r>
              <a:rPr lang="sk-SK" sz="2000" b="1" dirty="0"/>
              <a:t>merateľné </a:t>
            </a:r>
            <a:r>
              <a:rPr lang="sk-SK" sz="2000" b="1" dirty="0" smtClean="0"/>
              <a:t>ukazovatele </a:t>
            </a:r>
          </a:p>
          <a:p>
            <a:pPr marL="0" indent="0">
              <a:buNone/>
            </a:pPr>
            <a:r>
              <a:rPr lang="sk-SK" sz="2000" dirty="0">
                <a:solidFill>
                  <a:srgbClr val="0000FF"/>
                </a:solidFill>
              </a:rPr>
              <a:t>P0885 – Počet zamestnancov poskytujúcich asistenčné </a:t>
            </a:r>
            <a:r>
              <a:rPr lang="sk-SK" sz="2000" dirty="0" smtClean="0">
                <a:solidFill>
                  <a:srgbClr val="0000FF"/>
                </a:solidFill>
              </a:rPr>
              <a:t>služby</a:t>
            </a:r>
          </a:p>
          <a:p>
            <a:pPr marL="0" indent="0">
              <a:buNone/>
            </a:pPr>
            <a:r>
              <a:rPr lang="sk-SK" sz="2000" dirty="0">
                <a:solidFill>
                  <a:srgbClr val="0000FF"/>
                </a:solidFill>
              </a:rPr>
              <a:t>P0886 - Počet zamestnancov z MRK poskytujúcich asistenčné služby</a:t>
            </a:r>
            <a:r>
              <a:rPr lang="sk-SK" sz="2000" dirty="0" smtClean="0"/>
              <a:t> </a:t>
            </a:r>
          </a:p>
          <a:p>
            <a:pPr marL="0" indent="0">
              <a:buNone/>
            </a:pPr>
            <a:r>
              <a:rPr lang="sk-SK" sz="2000" dirty="0" smtClean="0"/>
              <a:t>Čas plnenia: k dátumu </a:t>
            </a:r>
            <a:r>
              <a:rPr lang="sk-SK" sz="2000" dirty="0"/>
              <a:t>ukončenia </a:t>
            </a:r>
            <a:r>
              <a:rPr lang="sk-SK" sz="2000" dirty="0" smtClean="0"/>
              <a:t>projektu</a:t>
            </a:r>
          </a:p>
          <a:p>
            <a:pPr marL="0" indent="0">
              <a:buNone/>
            </a:pPr>
            <a:r>
              <a:rPr lang="sk-SK" sz="2000" dirty="0" smtClean="0"/>
              <a:t>Typ závislosti ukazovateľa: Súčet</a:t>
            </a:r>
          </a:p>
          <a:p>
            <a:pPr marL="0" indent="0">
              <a:buNone/>
            </a:pPr>
            <a:endParaRPr lang="sk-SK" sz="2000" dirty="0" smtClean="0"/>
          </a:p>
          <a:p>
            <a:pPr marL="0" indent="0">
              <a:buNone/>
            </a:pPr>
            <a:r>
              <a:rPr lang="sk-SK" sz="2000" b="1" dirty="0"/>
              <a:t>Príloha č. </a:t>
            </a:r>
            <a:r>
              <a:rPr lang="sk-SK" sz="2000" b="1" dirty="0" smtClean="0"/>
              <a:t>4 </a:t>
            </a:r>
            <a:r>
              <a:rPr lang="sk-SK" sz="2000" b="1" dirty="0"/>
              <a:t>výzvy: </a:t>
            </a:r>
            <a:r>
              <a:rPr lang="sk-SK" sz="2000" b="1" dirty="0" smtClean="0"/>
              <a:t>Zoznam skupín oprávnených výdavkov</a:t>
            </a:r>
          </a:p>
          <a:p>
            <a:pPr marL="0" indent="0">
              <a:buNone/>
            </a:pPr>
            <a:r>
              <a:rPr lang="sk-SK" sz="2000" dirty="0"/>
              <a:t>Skupina 910 </a:t>
            </a:r>
            <a:r>
              <a:rPr lang="sk-SK" sz="2000" dirty="0">
                <a:solidFill>
                  <a:srgbClr val="0000FF"/>
                </a:solidFill>
              </a:rPr>
              <a:t>Jednotkové </a:t>
            </a:r>
            <a:r>
              <a:rPr lang="sk-SK" sz="2000" dirty="0" smtClean="0">
                <a:solidFill>
                  <a:srgbClr val="0000FF"/>
                </a:solidFill>
              </a:rPr>
              <a:t>výdavky</a:t>
            </a:r>
            <a:r>
              <a:rPr lang="sk-SK" sz="2000" dirty="0" smtClean="0"/>
              <a:t>:</a:t>
            </a:r>
          </a:p>
          <a:p>
            <a:pPr marL="0" indent="0">
              <a:buNone/>
            </a:pPr>
            <a:r>
              <a:rPr lang="sk-SK" sz="2000" dirty="0" smtClean="0"/>
              <a:t>Jednotková cena na prac. miesto na plný a polovičný úväzok</a:t>
            </a:r>
            <a:endParaRPr lang="sk-SK" sz="2000" dirty="0" smtClean="0"/>
          </a:p>
          <a:p>
            <a:pPr marL="0" indent="0">
              <a:buNone/>
            </a:pPr>
            <a:r>
              <a:rPr lang="sk-SK" sz="2000" dirty="0"/>
              <a:t>Predpokladané výdavky spojené so zvýšením minimálnej mzdy sú oprávneným </a:t>
            </a:r>
            <a:r>
              <a:rPr lang="sk-SK" sz="2000" dirty="0" smtClean="0"/>
              <a:t>výdavkom</a:t>
            </a:r>
          </a:p>
          <a:p>
            <a:pPr marL="0" indent="0">
              <a:buNone/>
            </a:pPr>
            <a:r>
              <a:rPr lang="sk-SK" sz="2000" dirty="0"/>
              <a:t>Skupina 903 </a:t>
            </a:r>
            <a:r>
              <a:rPr lang="sk-SK" sz="2000" dirty="0">
                <a:solidFill>
                  <a:srgbClr val="0000FF"/>
                </a:solidFill>
              </a:rPr>
              <a:t>Paušálna sadzba </a:t>
            </a:r>
            <a:r>
              <a:rPr lang="sk-SK" sz="2000" dirty="0"/>
              <a:t>na ostatné výdavky projektu </a:t>
            </a:r>
            <a:r>
              <a:rPr lang="sk-SK" sz="2000" dirty="0" smtClean="0"/>
              <a:t>– 40 %</a:t>
            </a:r>
          </a:p>
          <a:p>
            <a:pPr marL="0" indent="0">
              <a:buNone/>
            </a:pPr>
            <a:r>
              <a:rPr lang="sk-SK" sz="2000" dirty="0" smtClean="0"/>
              <a:t>Príklad využitia paušálnej sadzby - viď často kladené otázky a odpovede</a:t>
            </a:r>
          </a:p>
          <a:p>
            <a:pPr marL="0" indent="0">
              <a:buNone/>
            </a:pPr>
            <a:endParaRPr lang="sk-SK" sz="2000" dirty="0"/>
          </a:p>
          <a:p>
            <a:pPr marL="0" indent="0">
              <a:buNone/>
            </a:pPr>
            <a:r>
              <a:rPr lang="sk-SK" sz="2000" b="1" dirty="0"/>
              <a:t>Príloha č. 5 výzvy: Zoznam sledovaných </a:t>
            </a:r>
            <a:r>
              <a:rPr lang="sk-SK" sz="2000" b="1" dirty="0" smtClean="0"/>
              <a:t>údajov</a:t>
            </a:r>
          </a:p>
          <a:p>
            <a:pPr marL="0" indent="0">
              <a:buNone/>
            </a:pPr>
            <a:r>
              <a:rPr lang="sk-SK" sz="2000" b="1" dirty="0" smtClean="0"/>
              <a:t>Príloha č. 7 výzvy: Podmienky súladu </a:t>
            </a:r>
            <a:r>
              <a:rPr lang="sk-SK" sz="2000" b="1" dirty="0"/>
              <a:t>projektu s princípmi </a:t>
            </a:r>
            <a:r>
              <a:rPr lang="sk-SK" sz="2000" b="1" dirty="0" err="1"/>
              <a:t>desegregácie</a:t>
            </a:r>
            <a:r>
              <a:rPr lang="sk-SK" sz="2000" b="1" dirty="0"/>
              <a:t>, </a:t>
            </a:r>
            <a:r>
              <a:rPr lang="sk-SK" sz="2000" b="1" dirty="0" err="1"/>
              <a:t>degetoizácie</a:t>
            </a:r>
            <a:r>
              <a:rPr lang="sk-SK" sz="2000" b="1" dirty="0"/>
              <a:t> a destigmatizácie </a:t>
            </a:r>
          </a:p>
        </p:txBody>
      </p:sp>
    </p:spTree>
    <p:extLst>
      <p:ext uri="{BB962C8B-B14F-4D97-AF65-F5344CB8AC3E}">
        <p14:creationId xmlns:p14="http://schemas.microsoft.com/office/powerpoint/2010/main" val="4119884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589038"/>
          </a:xfrm>
        </p:spPr>
        <p:txBody>
          <a:bodyPr/>
          <a:lstStyle/>
          <a:p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ŠTANDARDNÁ STUPNICA JEDNOTKOVÝCH NÁKLADOV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/>
          <a:lstStyle/>
          <a:p>
            <a:pPr marL="0" indent="0">
              <a:buNone/>
            </a:pPr>
            <a:r>
              <a:rPr lang="sk-SK" sz="1400" b="1" dirty="0">
                <a:solidFill>
                  <a:srgbClr val="0000FF"/>
                </a:solidFill>
              </a:rPr>
              <a:t>Informácie k počtu členov jednotlivých MOPS:</a:t>
            </a:r>
          </a:p>
          <a:p>
            <a:pPr lvl="0"/>
            <a:r>
              <a:rPr lang="sk-SK" sz="1400" b="1" dirty="0"/>
              <a:t>minimálny počet členov </a:t>
            </a:r>
            <a:r>
              <a:rPr lang="sk-SK" sz="1400" dirty="0" smtClean="0"/>
              <a:t>zamestnaných </a:t>
            </a:r>
            <a:r>
              <a:rPr lang="sk-SK" sz="1400" dirty="0"/>
              <a:t>na plný pracovný úväzok je dva (v prípade využitia polovičného pracovného úväzku môže vzrásť počet členov hliadky maximálne dvojnásobne),</a:t>
            </a:r>
          </a:p>
          <a:p>
            <a:pPr lvl="0"/>
            <a:r>
              <a:rPr lang="sk-SK" sz="1400" b="1" dirty="0"/>
              <a:t>na počet obyvateľov MRK od 80 do 599 - maximálne</a:t>
            </a:r>
            <a:r>
              <a:rPr lang="sk-SK" sz="1400" dirty="0"/>
              <a:t> štyria členovia </a:t>
            </a:r>
            <a:r>
              <a:rPr lang="sk-SK" sz="1400" dirty="0" smtClean="0"/>
              <a:t>na </a:t>
            </a:r>
            <a:r>
              <a:rPr lang="sk-SK" sz="1400" dirty="0"/>
              <a:t>plný pracovný úväzok (v prípade využitia polovičného pracovného úväzku môže vzrásť počet členov hliadky maximálne dvojnásobne),</a:t>
            </a:r>
          </a:p>
          <a:p>
            <a:pPr lvl="0"/>
            <a:r>
              <a:rPr lang="sk-SK" sz="1400" b="1" dirty="0"/>
              <a:t>na počet obyvateľov MRK od 600 do 1199</a:t>
            </a:r>
            <a:r>
              <a:rPr lang="sk-SK" sz="1400" dirty="0"/>
              <a:t> – maximálne ôsmi členovia </a:t>
            </a:r>
            <a:r>
              <a:rPr lang="sk-SK" sz="1400" dirty="0" smtClean="0"/>
              <a:t>na </a:t>
            </a:r>
            <a:r>
              <a:rPr lang="sk-SK" sz="1400" dirty="0"/>
              <a:t>plný pracovný úväzok (v prípade využitia polovičného pracovného úväzku môže vzrásť počet členov hliadky maximálne dvojnásobne)</a:t>
            </a:r>
          </a:p>
          <a:p>
            <a:r>
              <a:rPr lang="sk-SK" sz="1400" b="1" dirty="0"/>
              <a:t>na počet obyvateľov MRK od 1200 a viac</a:t>
            </a:r>
            <a:r>
              <a:rPr lang="sk-SK" sz="1400" dirty="0"/>
              <a:t> – maximálne dvanásti členovia </a:t>
            </a:r>
            <a:r>
              <a:rPr lang="sk-SK" sz="1400" dirty="0" smtClean="0"/>
              <a:t>na </a:t>
            </a:r>
            <a:r>
              <a:rPr lang="sk-SK" sz="1400" dirty="0"/>
              <a:t>plný pracovný úväzok (v prípade využitia polovičného pracovného úväzku môže vzrásť počet členov hliadky maximálne dvojnásobne). </a:t>
            </a:r>
            <a:endParaRPr lang="sk-SK" sz="1400" dirty="0" smtClean="0"/>
          </a:p>
          <a:p>
            <a:pPr marL="0" indent="0" algn="just">
              <a:buNone/>
            </a:pPr>
            <a:r>
              <a:rPr lang="sk-SK" sz="1400" b="1" dirty="0" smtClean="0"/>
              <a:t>Najmenší </a:t>
            </a:r>
            <a:r>
              <a:rPr lang="sk-SK" sz="1400" b="1" dirty="0"/>
              <a:t>možný počet obyvateľov MRK v rámci katastrálneho územia žiadateľa je stanovený na 80.</a:t>
            </a:r>
            <a:r>
              <a:rPr lang="sk-SK" sz="1400" dirty="0"/>
              <a:t> Počet obyvateľov MRK obce sa posudzuje v rámci celého </a:t>
            </a:r>
            <a:r>
              <a:rPr lang="sk-SK" sz="1400" dirty="0" err="1" smtClean="0"/>
              <a:t>katastr</a:t>
            </a:r>
            <a:r>
              <a:rPr lang="sk-SK" sz="1400" dirty="0" smtClean="0"/>
              <a:t>. </a:t>
            </a:r>
            <a:r>
              <a:rPr lang="sk-SK" sz="1400" dirty="0"/>
              <a:t>územia obce. Nie je možné k počtu obyvateľov MRK v rámci </a:t>
            </a:r>
            <a:r>
              <a:rPr lang="sk-SK" sz="1400" dirty="0" err="1" smtClean="0"/>
              <a:t>katastr</a:t>
            </a:r>
            <a:r>
              <a:rPr lang="sk-SK" sz="1400" dirty="0" smtClean="0"/>
              <a:t>. </a:t>
            </a:r>
            <a:r>
              <a:rPr lang="sk-SK" sz="1400" dirty="0"/>
              <a:t>územia žiadateľa prirátať iných príslušníkov MRK patriacich ku </a:t>
            </a:r>
            <a:r>
              <a:rPr lang="sk-SK" sz="1400" dirty="0" err="1" smtClean="0"/>
              <a:t>katastr</a:t>
            </a:r>
            <a:r>
              <a:rPr lang="sk-SK" sz="1400" dirty="0" smtClean="0"/>
              <a:t>. </a:t>
            </a:r>
            <a:r>
              <a:rPr lang="sk-SK" sz="1400" dirty="0"/>
              <a:t>územiu inej obce.</a:t>
            </a:r>
          </a:p>
          <a:p>
            <a:pPr marL="0" indent="0">
              <a:buNone/>
            </a:pPr>
            <a:endParaRPr lang="sk-SK" sz="1400" b="1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sk-SK" sz="1400" b="1" dirty="0" smtClean="0">
                <a:solidFill>
                  <a:srgbClr val="0000FF"/>
                </a:solidFill>
              </a:rPr>
              <a:t>Požiadavky na člena MOPS:</a:t>
            </a:r>
          </a:p>
          <a:p>
            <a:pPr lvl="0"/>
            <a:r>
              <a:rPr lang="sk-SK" sz="1400" dirty="0"/>
              <a:t>zamestnanec má ukončenú povinnú školskú dochádzku v zmysle zákona č. 245/2008 </a:t>
            </a:r>
            <a:r>
              <a:rPr lang="sk-SK" sz="1400" dirty="0" err="1"/>
              <a:t>Z.z</a:t>
            </a:r>
            <a:r>
              <a:rPr lang="sk-SK" sz="1400" dirty="0"/>
              <a:t>. o výchove a vzdelávaní („školský zákon“),</a:t>
            </a:r>
          </a:p>
          <a:p>
            <a:pPr lvl="0"/>
            <a:r>
              <a:rPr lang="sk-SK" sz="1400" dirty="0"/>
              <a:t>zamestnanec má minimálne 18 rokov,</a:t>
            </a:r>
          </a:p>
          <a:p>
            <a:pPr lvl="0"/>
            <a:r>
              <a:rPr lang="sk-SK" sz="1400" dirty="0"/>
              <a:t>zamestnanec nesmie byť právoplatne odsúdený za:</a:t>
            </a:r>
          </a:p>
          <a:p>
            <a:pPr lvl="0"/>
            <a:r>
              <a:rPr lang="sk-SK" sz="1400" dirty="0"/>
              <a:t>trestný čin podľa „1. hlavy Trestné činy proti životu a zdraviu“ Trestného zákona č.300/2005 </a:t>
            </a:r>
            <a:r>
              <a:rPr lang="sk-SK" sz="1400" dirty="0" err="1"/>
              <a:t>Z.z</a:t>
            </a:r>
            <a:r>
              <a:rPr lang="sk-SK" sz="1400" dirty="0"/>
              <a:t>. a</a:t>
            </a:r>
          </a:p>
          <a:p>
            <a:r>
              <a:rPr lang="sk-SK" sz="1400" dirty="0"/>
              <a:t>akýkoľvek zločin v zmysle Trestného zákona č.300/2005 </a:t>
            </a:r>
            <a:r>
              <a:rPr lang="sk-SK" sz="1400" dirty="0" err="1"/>
              <a:t>Z.z</a:t>
            </a:r>
            <a:r>
              <a:rPr lang="sk-SK" sz="1400" dirty="0" smtClean="0"/>
              <a:t>..</a:t>
            </a:r>
            <a:endParaRPr lang="sk-SK" sz="1400" dirty="0"/>
          </a:p>
        </p:txBody>
      </p:sp>
    </p:spTree>
    <p:extLst>
      <p:ext uri="{BB962C8B-B14F-4D97-AF65-F5344CB8AC3E}">
        <p14:creationId xmlns:p14="http://schemas.microsoft.com/office/powerpoint/2010/main" val="125259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ŠTANDARDNÁ STUPNICA JEDNOTKOVÝCH NÁKLADOV </a:t>
            </a:r>
            <a:endParaRPr lang="sk-SK" sz="2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/>
          <a:lstStyle/>
          <a:p>
            <a:r>
              <a:rPr lang="sk-SK" sz="2500" dirty="0"/>
              <a:t>Postup pri stanovení jednotkovej </a:t>
            </a:r>
            <a:r>
              <a:rPr lang="sk-SK" sz="2500" dirty="0" smtClean="0"/>
              <a:t>ceny</a:t>
            </a:r>
            <a:endParaRPr lang="sk-SK" sz="2500" dirty="0" smtClean="0"/>
          </a:p>
          <a:p>
            <a:r>
              <a:rPr lang="sk-SK" sz="2500" dirty="0" smtClean="0"/>
              <a:t>Príklady </a:t>
            </a:r>
            <a:r>
              <a:rPr lang="sk-SK" sz="2500" dirty="0"/>
              <a:t>pracovných činností </a:t>
            </a:r>
            <a:r>
              <a:rPr lang="sk-SK" sz="2500" dirty="0" smtClean="0"/>
              <a:t>MOPS</a:t>
            </a:r>
            <a:endParaRPr lang="sk-SK" sz="2500" dirty="0" smtClean="0"/>
          </a:p>
          <a:p>
            <a:r>
              <a:rPr lang="sk-SK" sz="2500" dirty="0"/>
              <a:t>Minimálne vybavenie </a:t>
            </a:r>
            <a:r>
              <a:rPr lang="sk-SK" sz="2500" dirty="0" smtClean="0"/>
              <a:t>MOPS </a:t>
            </a:r>
            <a:r>
              <a:rPr lang="sk-SK" sz="2500" i="1" dirty="0" smtClean="0"/>
              <a:t>(preukaz člena MOPS, reflexná vesta resp. reflexné prvky, baterka, zastavovací terč</a:t>
            </a:r>
            <a:r>
              <a:rPr lang="sk-SK" sz="2500" i="1" dirty="0" smtClean="0"/>
              <a:t>)</a:t>
            </a:r>
          </a:p>
          <a:p>
            <a:pPr algn="just"/>
            <a:r>
              <a:rPr lang="sk-SK" sz="2500" dirty="0"/>
              <a:t>H</a:t>
            </a:r>
            <a:r>
              <a:rPr lang="sk-SK" sz="2500" dirty="0" smtClean="0"/>
              <a:t>odnotu </a:t>
            </a:r>
            <a:r>
              <a:rPr lang="sk-SK" sz="2500" dirty="0"/>
              <a:t>stanoveného mesačného paušálu je možné uznať za oprávnenú ak výkon činnosti v intenciách výzvy bol realizovaný najmenej 15 dní z mesačného fondu pracovného času vrátane platených </a:t>
            </a:r>
            <a:r>
              <a:rPr lang="sk-SK" sz="2500" dirty="0" smtClean="0"/>
              <a:t>sviatkov. Do </a:t>
            </a:r>
            <a:r>
              <a:rPr lang="sk-SK" sz="2500" dirty="0"/>
              <a:t>15 dní sa započíta len čas, v ktorom zamestnanec vykonával pracovné činnosti MOPS vrátane </a:t>
            </a:r>
            <a:r>
              <a:rPr lang="sk-SK" sz="2500" dirty="0" smtClean="0"/>
              <a:t>sviatkov </a:t>
            </a:r>
            <a:endParaRPr lang="sk-SK" sz="2500" i="1" dirty="0"/>
          </a:p>
          <a:p>
            <a:r>
              <a:rPr lang="sk-SK" sz="2500" dirty="0"/>
              <a:t>Spôsob výkonu kontroly</a:t>
            </a:r>
          </a:p>
        </p:txBody>
      </p:sp>
    </p:spTree>
    <p:extLst>
      <p:ext uri="{BB962C8B-B14F-4D97-AF65-F5344CB8AC3E}">
        <p14:creationId xmlns:p14="http://schemas.microsoft.com/office/powerpoint/2010/main" val="3465423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/>
          <a:lstStyle/>
          <a:p>
            <a:pPr marL="0" indent="0">
              <a:buNone/>
            </a:pP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Výzva </a:t>
            </a: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– informácie</a:t>
            </a:r>
          </a:p>
          <a:p>
            <a:pPr marL="0" indent="0">
              <a:buNone/>
            </a:pPr>
            <a:endParaRPr lang="sk-SK" sz="20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 marL="0" indent="0">
              <a:buNone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Web:  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2"/>
              </a:rPr>
              <a:t>http://www.minv.sk/?aktualne-vyzvy-2</a:t>
            </a:r>
            <a:endParaRPr lang="sk-SK" sz="18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</a:t>
            </a: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3"/>
              </a:rPr>
              <a:t>metodika.imrk@minv.sk</a:t>
            </a:r>
            <a:endParaRPr lang="sk-SK" sz="18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 marL="0" indent="0">
              <a:buNone/>
            </a:pPr>
            <a:endParaRPr lang="sk-SK" sz="1800" b="1" dirty="0" smtClean="0">
              <a:solidFill>
                <a:schemeClr val="tx1">
                  <a:lumMod val="65000"/>
                  <a:lumOff val="35000"/>
                </a:schemeClr>
              </a:solidFill>
              <a:cs typeface="WenQuanYi Zen Hei" charset="0"/>
            </a:endParaRPr>
          </a:p>
          <a:p>
            <a:pPr marL="0" indent="0">
              <a:buNone/>
            </a:pPr>
            <a:r>
              <a:rPr lang="sk-SK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Oddelenie </a:t>
            </a: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programovania, monitorovania, hodnotenia a metodiky </a:t>
            </a:r>
          </a:p>
          <a:p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: </a:t>
            </a:r>
            <a:r>
              <a:rPr lang="sk-SK" sz="1600" b="1" u="sng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 </a:t>
            </a:r>
            <a:r>
              <a:rPr lang="sk-SK" sz="1600" b="1" u="sng" dirty="0">
                <a:solidFill>
                  <a:srgbClr val="0000FF"/>
                </a:solidFill>
                <a:cs typeface="WenQuanYi Zen Hei" charset="0"/>
              </a:rPr>
              <a:t>robert</a:t>
            </a:r>
            <a:r>
              <a:rPr lang="sk-SK" sz="1600" b="1" u="sng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4"/>
              </a:rPr>
              <a:t>.korec@minv.sk</a:t>
            </a:r>
            <a:endParaRPr lang="sk-SK" sz="1600" b="1" u="sng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 </a:t>
            </a:r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tel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.      </a:t>
            </a:r>
            <a:r>
              <a:rPr lang="sk-SK" sz="1600" dirty="0"/>
              <a:t>+421 2 509 45 </a:t>
            </a:r>
            <a:r>
              <a:rPr lang="sk-SK" sz="1600" dirty="0" smtClean="0"/>
              <a:t>112</a:t>
            </a:r>
          </a:p>
          <a:p>
            <a:pPr marL="0" indent="0">
              <a:buNone/>
            </a:pPr>
            <a:endParaRPr lang="sk-SK" sz="1800" b="1" dirty="0" smtClean="0">
              <a:solidFill>
                <a:schemeClr val="tx1">
                  <a:lumMod val="65000"/>
                  <a:lumOff val="35000"/>
                </a:schemeClr>
              </a:solidFill>
              <a:cs typeface="WenQuanYi Zen Hei" charset="0"/>
            </a:endParaRPr>
          </a:p>
          <a:p>
            <a:pPr marL="0" indent="0">
              <a:buNone/>
            </a:pPr>
            <a:r>
              <a:rPr lang="sk-SK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ITMS </a:t>
            </a: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2014+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 </a:t>
            </a:r>
            <a:r>
              <a:rPr lang="sk-SK" sz="1600" b="1" u="sng" dirty="0" smtClean="0">
                <a:solidFill>
                  <a:srgbClr val="0000FF"/>
                </a:solidFill>
                <a:cs typeface="WenQuanYi Zen Hei" charset="0"/>
              </a:rPr>
              <a:t>lubomira.kopcova@</a:t>
            </a:r>
            <a:r>
              <a:rPr lang="sk-SK" sz="1600" b="1" u="sng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4"/>
              </a:rPr>
              <a:t>minv.sk</a:t>
            </a:r>
            <a:endParaRPr lang="sk-SK" sz="1600" b="1" u="sng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 tel.      </a:t>
            </a:r>
            <a:r>
              <a:rPr lang="sk-SK" sz="1600" dirty="0"/>
              <a:t>+421 2 509 45 </a:t>
            </a:r>
            <a:r>
              <a:rPr lang="sk-SK" sz="1600" dirty="0" smtClean="0"/>
              <a:t>113</a:t>
            </a:r>
            <a:endParaRPr lang="sk-SK" sz="1800" dirty="0"/>
          </a:p>
          <a:p>
            <a:pPr marL="0" indent="0">
              <a:buNone/>
            </a:pPr>
            <a:endParaRPr lang="sk-SK" sz="1800" b="1" dirty="0" smtClean="0">
              <a:solidFill>
                <a:schemeClr val="tx1">
                  <a:lumMod val="65000"/>
                  <a:lumOff val="35000"/>
                </a:schemeClr>
              </a:solidFill>
              <a:cs typeface="WenQuanYi Zen Hei" charset="0"/>
            </a:endParaRPr>
          </a:p>
          <a:p>
            <a:pPr marL="0" indent="0">
              <a:buNone/>
            </a:pPr>
            <a:r>
              <a:rPr lang="sk-SK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Oddelenie </a:t>
            </a: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výberu projektov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</a:t>
            </a:r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5"/>
              </a:rPr>
              <a:t>jozef.rosko@minv.sk</a:t>
            </a:r>
            <a:endParaRPr lang="sk-SK" sz="16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tel.      </a:t>
            </a:r>
            <a:r>
              <a:rPr lang="sk-SK" sz="1600" dirty="0"/>
              <a:t>+421 2 509 45 070</a:t>
            </a:r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2746325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 algn="ctr">
              <a:buNone/>
            </a:pPr>
            <a:endParaRPr lang="sk-SK" dirty="0" smtClean="0"/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endParaRPr lang="sk-SK" dirty="0" smtClean="0"/>
          </a:p>
          <a:p>
            <a:pPr marL="0" indent="0" algn="ctr">
              <a:buNone/>
            </a:pPr>
            <a:r>
              <a:rPr lang="sk-SK" sz="4000" dirty="0" smtClean="0">
                <a:solidFill>
                  <a:srgbClr val="0000FF"/>
                </a:solidFill>
              </a:rPr>
              <a:t>Ďakujem za pozornosť</a:t>
            </a:r>
          </a:p>
          <a:p>
            <a:pPr marL="0" indent="0" algn="ctr">
              <a:buNone/>
            </a:pPr>
            <a:endParaRPr lang="sk-SK" dirty="0" smtClean="0"/>
          </a:p>
          <a:p>
            <a:pPr marL="0" indent="0" algn="ctr">
              <a:buNone/>
            </a:pPr>
            <a:endParaRPr lang="sk-SK" dirty="0" smtClean="0"/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r>
              <a:rPr lang="sk-SK" sz="2400" dirty="0" smtClean="0"/>
              <a:t>Mgr. Róbert Korec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054764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596657"/>
          </a:xfrm>
        </p:spPr>
        <p:txBody>
          <a:bodyPr/>
          <a:lstStyle/>
          <a:p>
            <a:pPr marL="425196" algn="just" fontAlgn="auto">
              <a:spcAft>
                <a:spcPts val="0"/>
              </a:spcAft>
              <a:buNone/>
              <a:defRPr/>
            </a:pP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VÝZVA </a:t>
            </a: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NA PREDKLADANIE 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ŽIADOSTÍ O NENÁVRATNÝ FINANČNÝ </a:t>
            </a: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PRÍSPEVOK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2000" b="1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Dátum vyhlásenia:</a:t>
            </a:r>
            <a:r>
              <a:rPr lang="sk-SK" sz="2000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</a:t>
            </a:r>
            <a:r>
              <a:rPr lang="sk-SK" sz="2000" b="1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31.08.2018</a:t>
            </a:r>
            <a:endParaRPr lang="sk-SK" sz="2000" b="1" dirty="0"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k-SK" sz="1800" dirty="0"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2000" b="1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Kód výzvy: </a:t>
            </a:r>
            <a:r>
              <a:rPr lang="sk-SK" sz="2000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</a:t>
            </a:r>
            <a:r>
              <a:rPr lang="sk-SK" sz="2000" dirty="0" smtClean="0"/>
              <a:t> </a:t>
            </a:r>
            <a:r>
              <a:rPr lang="sk-SK" sz="2000" b="1" dirty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OPLZ-PO5-2018-1 	</a:t>
            </a:r>
          </a:p>
          <a:p>
            <a:pPr marL="0" indent="0">
              <a:buNone/>
            </a:pPr>
            <a:endParaRPr lang="sk-SK" sz="2000" b="1" dirty="0" smtClean="0"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2000" b="1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Alokácia (EÚ zdroje):     20 000 000 </a:t>
            </a:r>
          </a:p>
          <a:p>
            <a:pPr marL="0" indent="0">
              <a:buNone/>
            </a:pPr>
            <a:endParaRPr lang="sk-SK" sz="2000" b="1" dirty="0" smtClean="0"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2000" b="1" u="sng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Zameranie</a:t>
            </a:r>
            <a:r>
              <a:rPr lang="sk-SK" sz="2000" b="1" u="sng" dirty="0" smtClean="0"/>
              <a:t> </a:t>
            </a:r>
            <a:r>
              <a:rPr lang="sk-SK" sz="2000" b="1" u="sng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výzvy: </a:t>
            </a:r>
            <a:endParaRPr lang="sk-SK" sz="2000" b="1" u="sng" dirty="0"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2000" i="1" dirty="0" smtClean="0"/>
              <a:t>Zvýšenie </a:t>
            </a:r>
            <a:r>
              <a:rPr lang="sk-SK" sz="2000" i="1" dirty="0"/>
              <a:t>zamestnanosti a </a:t>
            </a:r>
            <a:r>
              <a:rPr lang="sk-SK" sz="2000" i="1" dirty="0" err="1"/>
              <a:t>zamestnateľnosti</a:t>
            </a:r>
            <a:r>
              <a:rPr lang="sk-SK" sz="2000" i="1" dirty="0"/>
              <a:t> ľudí žijúcich v prostredí MRK poskytovaním miestnej občianskej poriadkovej služby v obciach s prítomnosťou MRK </a:t>
            </a:r>
            <a:endParaRPr lang="sk-SK" sz="2000" i="1" dirty="0" smtClean="0"/>
          </a:p>
          <a:p>
            <a:pPr marL="0" indent="0">
              <a:buNone/>
            </a:pPr>
            <a:endParaRPr lang="sk-SK" sz="2000" b="1" dirty="0" smtClean="0"/>
          </a:p>
          <a:p>
            <a:pPr marL="0" indent="0">
              <a:buNone/>
            </a:pPr>
            <a:r>
              <a:rPr lang="sk-SK" sz="2000" b="1" u="sng" dirty="0" smtClean="0">
                <a:solidFill>
                  <a:srgbClr val="FF0000"/>
                </a:solidFill>
              </a:rPr>
              <a:t>Uzavretie </a:t>
            </a:r>
            <a:r>
              <a:rPr lang="sk-SK" sz="2000" b="1" u="sng" dirty="0">
                <a:solidFill>
                  <a:srgbClr val="FF0000"/>
                </a:solidFill>
              </a:rPr>
              <a:t>1. hodnotiaceho kola – 21.09.2018 </a:t>
            </a:r>
            <a:r>
              <a:rPr lang="sk-SK" sz="2000" dirty="0"/>
              <a:t>	</a:t>
            </a:r>
          </a:p>
          <a:p>
            <a:pPr marL="0" indent="0">
              <a:buNone/>
            </a:pPr>
            <a:endParaRPr lang="sk-SK" sz="2000" i="1" dirty="0" smtClean="0"/>
          </a:p>
          <a:p>
            <a:pPr marL="0" indent="0">
              <a:buNone/>
            </a:pPr>
            <a:r>
              <a:rPr lang="sk-SK" sz="2000" dirty="0"/>
              <a:t>	</a:t>
            </a:r>
          </a:p>
          <a:p>
            <a:pPr marL="0" indent="0" algn="just">
              <a:buNone/>
            </a:pPr>
            <a:r>
              <a:rPr lang="sk-SK" sz="2000" dirty="0" smtClean="0"/>
              <a:t>                                      </a:t>
            </a: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82296" indent="0" fontAlgn="auto">
              <a:spcAft>
                <a:spcPts val="0"/>
              </a:spcAft>
              <a:buNone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endParaRPr lang="sk-SK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39552" y="908720"/>
            <a:ext cx="8147248" cy="5217443"/>
          </a:xfrm>
        </p:spPr>
        <p:txBody>
          <a:bodyPr/>
          <a:lstStyle/>
          <a:p>
            <a:pPr marL="425196" algn="just" fontAlgn="auto">
              <a:spcAft>
                <a:spcPts val="0"/>
              </a:spcAft>
              <a:buNone/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Podmienky poskytnutia príspevku a spôsoby ich overenia, 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vrátane popisu povinných príloh </a:t>
            </a:r>
            <a:r>
              <a:rPr lang="sk-SK" sz="18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ŽoNFP</a:t>
            </a:r>
            <a:endParaRPr lang="sk-SK" sz="1800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algn="just" fontAlgn="auto">
              <a:spcAft>
                <a:spcPts val="0"/>
              </a:spcAft>
              <a:buNone/>
              <a:defRPr/>
            </a:pPr>
            <a:endParaRPr lang="sk-SK" sz="16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algn="just" fontAlgn="auto">
              <a:spcAft>
                <a:spcPts val="0"/>
              </a:spcAft>
              <a:buAutoNum type="arabicPeriod"/>
              <a:defRPr/>
            </a:pPr>
            <a:r>
              <a:rPr lang="sk-SK" sz="1600" b="1" dirty="0" smtClean="0">
                <a:solidFill>
                  <a:srgbClr val="0000FF"/>
                </a:solidFill>
              </a:rPr>
              <a:t>Právna </a:t>
            </a:r>
            <a:r>
              <a:rPr lang="sk-SK" sz="1600" b="1" dirty="0">
                <a:solidFill>
                  <a:srgbClr val="0000FF"/>
                </a:solidFill>
              </a:rPr>
              <a:t>forma/ konkrétny oprávnený </a:t>
            </a:r>
            <a:r>
              <a:rPr lang="sk-SK" sz="1600" b="1" dirty="0" smtClean="0">
                <a:solidFill>
                  <a:srgbClr val="0000FF"/>
                </a:solidFill>
              </a:rPr>
              <a:t>žiadateľ</a:t>
            </a:r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600" i="1" dirty="0" smtClean="0"/>
              <a:t>Formulár ŽoNFP  (časť 1. Identifikácia žiadateľa)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dirty="0" smtClean="0">
                <a:solidFill>
                  <a:srgbClr val="FF0000"/>
                </a:solidFill>
              </a:rPr>
              <a:t>Pozor: </a:t>
            </a:r>
            <a:r>
              <a:rPr lang="sk-SK" sz="1600" dirty="0">
                <a:solidFill>
                  <a:srgbClr val="FF0000"/>
                </a:solidFill>
              </a:rPr>
              <a:t>Najmenší možný počet obyvateľov MRK v rámci katastrálneho územia žiadateľa je stanovený na 80.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 smtClean="0">
                <a:solidFill>
                  <a:srgbClr val="0000FF"/>
                </a:solidFill>
              </a:rPr>
              <a:t>2. </a:t>
            </a:r>
            <a:r>
              <a:rPr lang="sk-SK" sz="1600" b="1" dirty="0">
                <a:solidFill>
                  <a:srgbClr val="0000FF"/>
                </a:solidFill>
              </a:rPr>
              <a:t>Podmienka nebyť dlžníkom na </a:t>
            </a:r>
            <a:r>
              <a:rPr lang="sk-SK" sz="1600" b="1" dirty="0" smtClean="0">
                <a:solidFill>
                  <a:srgbClr val="0000FF"/>
                </a:solidFill>
              </a:rPr>
              <a:t>daniach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 smtClean="0">
                <a:solidFill>
                  <a:srgbClr val="0000FF"/>
                </a:solidFill>
              </a:rPr>
              <a:t>3. Podmienka </a:t>
            </a:r>
            <a:r>
              <a:rPr lang="sk-SK" sz="1600" b="1" dirty="0">
                <a:solidFill>
                  <a:srgbClr val="0000FF"/>
                </a:solidFill>
              </a:rPr>
              <a:t>nebyť dlžníkom poistného na zdravotnom </a:t>
            </a:r>
            <a:r>
              <a:rPr lang="sk-SK" sz="1600" b="1" dirty="0" smtClean="0">
                <a:solidFill>
                  <a:srgbClr val="0000FF"/>
                </a:solidFill>
              </a:rPr>
              <a:t>poistení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>
                <a:solidFill>
                  <a:srgbClr val="0000FF"/>
                </a:solidFill>
              </a:rPr>
              <a:t>4. Podmienka nebyť dlžníkom na sociálnom poistení </a:t>
            </a:r>
            <a:endParaRPr lang="sk-SK" sz="1600" b="1" dirty="0" smtClean="0"/>
          </a:p>
          <a:p>
            <a:pPr marL="368046" indent="-285750" algn="just" fontAlgn="auto">
              <a:spcAft>
                <a:spcPts val="0"/>
              </a:spcAft>
              <a:defRPr/>
            </a:pPr>
            <a:r>
              <a:rPr lang="sk-SK" sz="1600" i="1" dirty="0" smtClean="0"/>
              <a:t>Formulár  ŽoNFP</a:t>
            </a:r>
            <a:r>
              <a:rPr lang="sk-SK" sz="1600" i="1" dirty="0"/>
              <a:t> </a:t>
            </a:r>
            <a:r>
              <a:rPr lang="sk-SK" sz="1600" i="1" dirty="0" smtClean="0"/>
              <a:t>(časť 15. </a:t>
            </a:r>
            <a:r>
              <a:rPr lang="sk-SK" sz="1600" i="1" dirty="0"/>
              <a:t>Čestné vyhlásenie </a:t>
            </a:r>
            <a:r>
              <a:rPr lang="sk-SK" sz="1600" i="1" dirty="0" smtClean="0"/>
              <a:t>žiadateľa)</a:t>
            </a:r>
            <a:r>
              <a:rPr lang="sk-SK" sz="1600" dirty="0">
                <a:solidFill>
                  <a:srgbClr val="FF0000"/>
                </a:solidFill>
              </a:rPr>
              <a:t>	</a:t>
            </a:r>
            <a:endParaRPr lang="sk-SK" sz="1600" b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 smtClean="0"/>
              <a:t>SO </a:t>
            </a:r>
            <a:r>
              <a:rPr lang="sk-SK" sz="1600" b="1" dirty="0"/>
              <a:t>overuje splnenie </a:t>
            </a:r>
            <a:r>
              <a:rPr lang="sk-SK" sz="1600" b="1" dirty="0" smtClean="0"/>
              <a:t>týchto podmienok </a:t>
            </a:r>
            <a:r>
              <a:rPr lang="sk-SK" sz="1600" dirty="0"/>
              <a:t>poskytnutia príspevku prostredníctvom overenia údajov a informácií v ITMS2014+, ktorý je integrovaný s Informačným systémom Centrálnej správy referenčných údajov t</a:t>
            </a:r>
            <a:r>
              <a:rPr lang="sk-SK" sz="1600" dirty="0" smtClean="0"/>
              <a:t>. j</a:t>
            </a:r>
            <a:r>
              <a:rPr lang="sk-SK" sz="1600" dirty="0"/>
              <a:t>. </a:t>
            </a:r>
            <a:r>
              <a:rPr lang="sk-SK" sz="1600" b="1" dirty="0"/>
              <a:t>prostredníctvom integračnej akcie</a:t>
            </a:r>
            <a:r>
              <a:rPr lang="sk-SK" sz="1600" dirty="0"/>
              <a:t>. 	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395536" y="204650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53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971600" y="0"/>
            <a:ext cx="7715200" cy="5373217"/>
          </a:xfrm>
        </p:spPr>
        <p:txBody>
          <a:bodyPr/>
          <a:lstStyle/>
          <a:p>
            <a:pPr marL="425196" algn="just" fontAlgn="auto">
              <a:spcAft>
                <a:spcPts val="0"/>
              </a:spcAft>
              <a:buNone/>
              <a:defRPr/>
            </a:pPr>
            <a:endParaRPr lang="sk-SK" sz="1800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algn="just" fontAlgn="auto">
              <a:spcAft>
                <a:spcPts val="0"/>
              </a:spcAft>
              <a:buNone/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Podmienky 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poskytnutia príspevku a spôsoby ich overenia, 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vrátane popisu povinných príloh </a:t>
            </a:r>
            <a:r>
              <a:rPr lang="sk-SK" sz="18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ŽoNFP</a:t>
            </a:r>
            <a:endParaRPr lang="sk-SK" sz="18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 smtClean="0"/>
          </a:p>
          <a:p>
            <a:pPr marL="0" indent="0">
              <a:buNone/>
            </a:pPr>
            <a:r>
              <a:rPr lang="sk-SK" sz="1600" b="1" dirty="0" smtClean="0">
                <a:solidFill>
                  <a:srgbClr val="0000FF"/>
                </a:solidFill>
              </a:rPr>
              <a:t>5</a:t>
            </a:r>
            <a:r>
              <a:rPr lang="sk-SK" sz="1600" b="1" dirty="0">
                <a:solidFill>
                  <a:srgbClr val="0000FF"/>
                </a:solidFill>
              </a:rPr>
              <a:t>. Podmienka zákazu vedenia výkonu rozhodnutia voči žiadateľovi </a:t>
            </a:r>
            <a:r>
              <a:rPr lang="sk-SK" sz="1600" dirty="0"/>
              <a:t>	</a:t>
            </a:r>
            <a:endParaRPr lang="sk-SK" sz="1600" dirty="0" smtClean="0"/>
          </a:p>
          <a:p>
            <a:r>
              <a:rPr lang="sk-SK" sz="1600" i="1" dirty="0" smtClean="0"/>
              <a:t>Formulár </a:t>
            </a:r>
            <a:r>
              <a:rPr lang="sk-SK" sz="1600" i="1" dirty="0"/>
              <a:t>ŽoNFP (časť 15. Čestné vyhlásenie žiadateľa) </a:t>
            </a:r>
            <a:endParaRPr lang="sk-SK" sz="1600" i="1" dirty="0" smtClean="0"/>
          </a:p>
          <a:p>
            <a:pPr marL="7109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1600" b="1" dirty="0"/>
          </a:p>
          <a:p>
            <a:pPr marL="0" indent="0">
              <a:buNone/>
            </a:pPr>
            <a:r>
              <a:rPr lang="sk-SK" sz="1600" b="1" dirty="0" smtClean="0">
                <a:solidFill>
                  <a:srgbClr val="0000FF"/>
                </a:solidFill>
              </a:rPr>
              <a:t>6</a:t>
            </a:r>
            <a:r>
              <a:rPr lang="sk-SK" sz="1600" b="1" dirty="0">
                <a:solidFill>
                  <a:srgbClr val="0000FF"/>
                </a:solidFill>
              </a:rPr>
              <a:t>. Podmienka finančnej spôsobilosti spolufinancovania projektu </a:t>
            </a:r>
            <a:r>
              <a:rPr lang="sk-SK" sz="1600" dirty="0">
                <a:solidFill>
                  <a:srgbClr val="0000FF"/>
                </a:solidFill>
              </a:rPr>
              <a:t>	</a:t>
            </a:r>
          </a:p>
          <a:p>
            <a:pPr marL="0" indent="0">
              <a:buNone/>
            </a:pPr>
            <a:r>
              <a:rPr lang="sk-SK" sz="1600" dirty="0"/>
              <a:t>V prípade, ak obec bude znášať spolufinancovanie z vlastných zdrojov, predloží:</a:t>
            </a:r>
          </a:p>
          <a:p>
            <a:r>
              <a:rPr lang="sk-SK" sz="1600" i="1" dirty="0" smtClean="0"/>
              <a:t>Uznesenie </a:t>
            </a:r>
            <a:r>
              <a:rPr lang="sk-SK" sz="1600" i="1" dirty="0"/>
              <a:t>zastupiteľstva </a:t>
            </a:r>
          </a:p>
          <a:p>
            <a:pPr marL="0" indent="0">
              <a:buNone/>
            </a:pPr>
            <a:r>
              <a:rPr lang="sk-SK" sz="1600" dirty="0"/>
              <a:t>V prípade, ak obec bude znášať spolufinancovanie z úverových zdrojov, predloží nasledujúce dokumenty: </a:t>
            </a:r>
          </a:p>
          <a:p>
            <a:r>
              <a:rPr lang="sk-SK" sz="1600" i="1" dirty="0"/>
              <a:t>Uznesenie zastupiteľstva </a:t>
            </a:r>
          </a:p>
          <a:p>
            <a:r>
              <a:rPr lang="sk-SK" sz="1600" i="1" dirty="0" smtClean="0"/>
              <a:t>Úverový </a:t>
            </a:r>
            <a:r>
              <a:rPr lang="sk-SK" sz="1600" i="1" dirty="0"/>
              <a:t>prísľub banky alebo úverová zmluva s bankou </a:t>
            </a:r>
            <a:endParaRPr lang="sk-SK" sz="1600" i="1" dirty="0" smtClean="0"/>
          </a:p>
          <a:p>
            <a:pPr marL="0" indent="0">
              <a:buNone/>
            </a:pPr>
            <a:r>
              <a:rPr lang="sk-SK" sz="1600" dirty="0"/>
              <a:t>	</a:t>
            </a:r>
            <a:endParaRPr lang="sk-SK" sz="1600" dirty="0" smtClean="0"/>
          </a:p>
          <a:p>
            <a:pPr marL="0" indent="0">
              <a:buNone/>
            </a:pPr>
            <a:r>
              <a:rPr lang="sk-SK" sz="1600" b="1" dirty="0">
                <a:solidFill>
                  <a:srgbClr val="0000FF"/>
                </a:solidFill>
              </a:rPr>
              <a:t>7. Podmienka, že žiadateľ ani jeho štatutárny orgán, ani žiadny člen štatutárneho orgánu, ani prokurista/i, ani osoba splnomocnená zastupovať ho v konaní o ŽoNFP neboli právoplatné odsúdení za trestný čin korupcie, za trestný čin poškodzovania finančných záujmov Európskej únie, za trestný čin </a:t>
            </a:r>
            <a:r>
              <a:rPr lang="sk-SK" sz="1600" b="1" dirty="0" smtClean="0">
                <a:solidFill>
                  <a:srgbClr val="0000FF"/>
                </a:solidFill>
              </a:rPr>
              <a:t>.....</a:t>
            </a:r>
            <a:r>
              <a:rPr lang="sk-SK" sz="1600" dirty="0"/>
              <a:t>	</a:t>
            </a:r>
          </a:p>
          <a:p>
            <a:r>
              <a:rPr lang="sk-SK" sz="1600" i="1" dirty="0" smtClean="0"/>
              <a:t>Formulár </a:t>
            </a:r>
            <a:r>
              <a:rPr lang="sk-SK" sz="1600" i="1" dirty="0"/>
              <a:t>ŽoNFP (časť 15. Čestné vyhlásenie žiadateľa)</a:t>
            </a:r>
          </a:p>
          <a:p>
            <a:r>
              <a:rPr lang="sk-SK" sz="1600" i="1" dirty="0"/>
              <a:t>Príloha č. 3 ŽoNFP: Výpis z registra trestov </a:t>
            </a:r>
            <a:r>
              <a:rPr lang="sk-SK" sz="1600" dirty="0">
                <a:solidFill>
                  <a:srgbClr val="FF0000"/>
                </a:solidFill>
              </a:rPr>
              <a:t>	</a:t>
            </a:r>
          </a:p>
          <a:p>
            <a:pPr marL="0" indent="0">
              <a:buNone/>
            </a:pPr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51855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539552" y="620688"/>
            <a:ext cx="7992888" cy="610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Podmienky poskytnutia príspevku a spôsoby ich overenia, </a:t>
            </a: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vrátane popisu povinných príloh </a:t>
            </a:r>
            <a:r>
              <a:rPr lang="sk-SK" sz="16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ŽoNFP</a:t>
            </a:r>
            <a:endParaRPr lang="sk-SK" sz="16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sk-SK" sz="16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1600" b="1" dirty="0">
                <a:solidFill>
                  <a:srgbClr val="0000FF"/>
                </a:solidFill>
                <a:latin typeface="+mn-lt"/>
                <a:cs typeface="+mn-cs"/>
              </a:rPr>
              <a:t>8.</a:t>
            </a:r>
            <a:r>
              <a:rPr lang="sk-SK" sz="1600" b="1" dirty="0" smtClean="0">
                <a:solidFill>
                  <a:srgbClr val="0000FF"/>
                </a:solidFill>
                <a:latin typeface="+mn-lt"/>
                <a:cs typeface="+mn-cs"/>
              </a:rPr>
              <a:t> </a:t>
            </a:r>
            <a:r>
              <a:rPr lang="sk-SK" sz="1600" b="1" dirty="0">
                <a:solidFill>
                  <a:srgbClr val="0000FF"/>
                </a:solidFill>
                <a:latin typeface="+mn-lt"/>
                <a:cs typeface="+mn-cs"/>
              </a:rPr>
              <a:t>Podmienka, že žiadateľ má schválený program rozvoja obce a príslušnú územnoplánovaciu dokumentáciu v súlade s ustanovením § 7 ods. 6 a § 8 ods. 6/ § 8a ods. 4 zákona o podpore regionálneho rozvoja </a:t>
            </a:r>
            <a:r>
              <a:rPr lang="sk-SK" sz="1600" dirty="0"/>
              <a:t>	</a:t>
            </a: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600" i="1" dirty="0" smtClean="0">
                <a:latin typeface="+mn-lt"/>
                <a:cs typeface="+mn-cs"/>
              </a:rPr>
              <a:t>Príloha č. 4 ŽoNFP - Uznesenie (výpis z uznesenia) zastupiteľstva o schválení programu rozvoja obce a príslušnej územnoplánovacej dokumentácie (ak relevantné)</a:t>
            </a:r>
          </a:p>
          <a:p>
            <a:pPr marL="368046" indent="-285750" algn="just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600" i="1" dirty="0" smtClean="0">
                <a:latin typeface="+mn-lt"/>
                <a:cs typeface="+mn-cs"/>
              </a:rPr>
              <a:t> Formulár ŽoNFP - Súhrnné čestné vyhlásenie </a:t>
            </a:r>
          </a:p>
          <a:p>
            <a:pPr marL="368046" indent="-285750" algn="just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1600" i="1" dirty="0" smtClean="0">
              <a:latin typeface="+mn-lt"/>
              <a:cs typeface="+mn-cs"/>
            </a:endParaRPr>
          </a:p>
          <a:p>
            <a:r>
              <a:rPr lang="sk-SK" sz="1400" b="1" dirty="0">
                <a:solidFill>
                  <a:srgbClr val="0000FF"/>
                </a:solidFill>
              </a:rPr>
              <a:t> 9. </a:t>
            </a:r>
            <a:r>
              <a:rPr lang="sk-SK" sz="1400" b="1" dirty="0" smtClean="0">
                <a:solidFill>
                  <a:srgbClr val="0000FF"/>
                </a:solidFill>
              </a:rPr>
              <a:t>Podmienka</a:t>
            </a:r>
            <a:r>
              <a:rPr lang="sk-SK" sz="1400" b="1" dirty="0">
                <a:solidFill>
                  <a:srgbClr val="0000FF"/>
                </a:solidFill>
              </a:rPr>
              <a:t>, že hlavné aktivity projektu sú vo vecnom súlade s oprávnenými aktivitami </a:t>
            </a:r>
            <a:r>
              <a:rPr lang="sk-SK" sz="1400" b="1" dirty="0" smtClean="0">
                <a:solidFill>
                  <a:srgbClr val="0000FF"/>
                </a:solidFill>
              </a:rPr>
              <a:t>   operačného </a:t>
            </a:r>
            <a:r>
              <a:rPr lang="sk-SK" sz="1400" b="1" dirty="0">
                <a:solidFill>
                  <a:srgbClr val="0000FF"/>
                </a:solidFill>
              </a:rPr>
              <a:t>programu Ľudské zdroje (ďalej len „OP ĽZ“) </a:t>
            </a:r>
            <a:endParaRPr lang="sk-SK" sz="1400" b="1" dirty="0" smtClean="0"/>
          </a:p>
          <a:p>
            <a:pPr marL="368046" indent="-285750" algn="just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400" i="1" dirty="0" smtClean="0"/>
              <a:t>Formulár ŽoNFP (časť 7.2 Spôsob realizácie aktivít projektu, časť 9. Harmonogram realizácie aktivít)</a:t>
            </a:r>
          </a:p>
          <a:p>
            <a:pPr marL="368046" indent="-285750" algn="just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1400" b="1" dirty="0" smtClean="0"/>
          </a:p>
          <a:p>
            <a:r>
              <a:rPr lang="sk-SK" sz="1400" b="1" dirty="0">
                <a:solidFill>
                  <a:srgbClr val="0000FF"/>
                </a:solidFill>
              </a:rPr>
              <a:t>10. Podmienka, že žiadateľ neukončil fyzickú realizáciu všetkých hlavných aktivít  projektu pred predložením ŽoNFP </a:t>
            </a:r>
            <a:r>
              <a:rPr lang="sk-SK" sz="1400" dirty="0"/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400" i="1" dirty="0" smtClean="0"/>
              <a:t>Formulár </a:t>
            </a:r>
            <a:r>
              <a:rPr lang="sk-SK" sz="1400" i="1" dirty="0"/>
              <a:t>ŽoNFP (časť 9 – Harmonogram realizácie aktivít)	</a:t>
            </a:r>
          </a:p>
          <a:p>
            <a:pPr marL="368046" indent="-285750" algn="just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1400" i="1" dirty="0" smtClean="0">
              <a:latin typeface="+mn-lt"/>
              <a:cs typeface="+mn-cs"/>
            </a:endParaRP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sk-SK" sz="1600" dirty="0" smtClean="0">
              <a:latin typeface="+mn-lt"/>
              <a:cs typeface="+mn-cs"/>
            </a:endParaRP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sk-SK" sz="1600" b="1" dirty="0">
              <a:latin typeface="+mn-lt"/>
              <a:cs typeface="+mn-cs"/>
            </a:endParaRP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sk-SK" sz="1600" b="1" dirty="0">
              <a:latin typeface="+mn-lt"/>
              <a:cs typeface="+mn-cs"/>
            </a:endParaRP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sk-SK" sz="1600" b="1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>
          <a:xfrm>
            <a:off x="611560" y="692695"/>
            <a:ext cx="7704856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Podmienky poskytnutia príspevku a spôsoby ich overenia, </a:t>
            </a: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vrátane popisu povinných príloh </a:t>
            </a:r>
            <a:r>
              <a:rPr lang="sk-SK" sz="16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ŽoNFP</a:t>
            </a:r>
            <a:endParaRPr lang="sk-SK" sz="16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sk-SK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r>
              <a:rPr lang="sk-SK" sz="1600" b="1" dirty="0">
                <a:solidFill>
                  <a:srgbClr val="0000FF"/>
                </a:solidFill>
                <a:latin typeface="+mn-lt"/>
                <a:cs typeface="+mn-cs"/>
              </a:rPr>
              <a:t>11. Podmienka, že výdavky projektu sú oprávnené a nárokovaná výška výdavkov je </a:t>
            </a:r>
            <a:r>
              <a:rPr lang="sk-SK" sz="1600" b="1" dirty="0" smtClean="0">
                <a:solidFill>
                  <a:srgbClr val="0000FF"/>
                </a:solidFill>
                <a:latin typeface="+mn-lt"/>
                <a:cs typeface="+mn-cs"/>
              </a:rPr>
              <a:t> oprávnená </a:t>
            </a:r>
            <a:endParaRPr lang="sk-SK" sz="1600" b="1" dirty="0" smtClean="0">
              <a:solidFill>
                <a:srgbClr val="0000FF"/>
              </a:solidFill>
            </a:endParaRP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Formulár ŽoNFP </a:t>
            </a:r>
            <a:r>
              <a:rPr lang="sk-SK" sz="1400" i="1" dirty="0">
                <a:latin typeface="Arial" panose="020B0604020202020204" pitchFamily="34" charset="0"/>
                <a:cs typeface="Arial" panose="020B0604020202020204" pitchFamily="34" charset="0"/>
              </a:rPr>
              <a:t>(časť 11. Rozpočet </a:t>
            </a:r>
            <a:r>
              <a:rPr lang="sk-SK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projektu)</a:t>
            </a:r>
            <a:endParaRPr lang="sk-SK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1400" i="1" dirty="0">
                <a:latin typeface="Arial" panose="020B0604020202020204" pitchFamily="34" charset="0"/>
                <a:cs typeface="Arial" panose="020B0604020202020204" pitchFamily="34" charset="0"/>
              </a:rPr>
              <a:t>Príloha č. 1 ŽoNFP: Rozpočet projektu s podrobným </a:t>
            </a:r>
            <a:r>
              <a:rPr lang="sk-SK" sz="1400" i="1" dirty="0">
                <a:latin typeface="Arial" panose="020B0604020202020204" pitchFamily="34" charset="0"/>
                <a:cs typeface="Arial" panose="020B0604020202020204" pitchFamily="34" charset="0"/>
              </a:rPr>
              <a:t>komentárom (podľa záväzného formulára) </a:t>
            </a:r>
            <a:endParaRPr lang="sk-SK" sz="1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sk-SK" sz="1600" i="1" dirty="0" smtClean="0">
              <a:latin typeface="+mn-lt"/>
              <a:cs typeface="+mn-cs"/>
            </a:endParaRPr>
          </a:p>
          <a:p>
            <a:pPr marL="0" indent="0">
              <a:buNone/>
            </a:pPr>
            <a:r>
              <a:rPr lang="sk-SK" sz="1400" b="1" dirty="0">
                <a:solidFill>
                  <a:srgbClr val="0000FF"/>
                </a:solidFill>
              </a:rPr>
              <a:t>12. Podmienka oprávnenosti miesta realizácie projektu </a:t>
            </a:r>
            <a:r>
              <a:rPr lang="sk-SK" sz="1400" dirty="0"/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400" i="1" dirty="0" smtClean="0"/>
              <a:t>Formulár </a:t>
            </a:r>
            <a:r>
              <a:rPr lang="sk-SK" sz="1400" i="1" dirty="0"/>
              <a:t>ŽoNFP </a:t>
            </a:r>
            <a:r>
              <a:rPr lang="sk-SK" sz="1400" i="1" dirty="0" smtClean="0"/>
              <a:t>(časť </a:t>
            </a:r>
            <a:r>
              <a:rPr lang="sk-SK" sz="1400" i="1" dirty="0"/>
              <a:t>5. Identifikácia projektu a časť 6. Miesto realizácie projektu) </a:t>
            </a:r>
            <a:r>
              <a:rPr lang="sk-SK" sz="1400" dirty="0">
                <a:solidFill>
                  <a:srgbClr val="FF0000"/>
                </a:solidFill>
              </a:rPr>
              <a:t>	</a:t>
            </a:r>
          </a:p>
          <a:p>
            <a:pPr marL="0" indent="0">
              <a:buNone/>
            </a:pPr>
            <a:endParaRPr lang="sk-SK" sz="1400" b="1" dirty="0"/>
          </a:p>
          <a:p>
            <a:pPr marL="0" indent="0">
              <a:buNone/>
            </a:pPr>
            <a:r>
              <a:rPr lang="sk-SK" sz="1400" b="1" dirty="0">
                <a:solidFill>
                  <a:srgbClr val="0000FF"/>
                </a:solidFill>
              </a:rPr>
              <a:t>13. Podmienka oprávnenosti cieľovej skupiny projektu </a:t>
            </a:r>
            <a:r>
              <a:rPr lang="sk-SK" sz="1400" dirty="0"/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400" i="1" dirty="0"/>
              <a:t>Formulár ŽoNFP (</a:t>
            </a:r>
            <a:r>
              <a:rPr lang="pl-PL" sz="1400" i="1" dirty="0"/>
              <a:t>časť 8. Popis cieľovej </a:t>
            </a:r>
            <a:r>
              <a:rPr lang="pl-PL" sz="1400" i="1" dirty="0" smtClean="0"/>
              <a:t>skupiny)</a:t>
            </a:r>
            <a:r>
              <a:rPr lang="pl-PL" sz="1400" i="1" dirty="0"/>
              <a:t>	</a:t>
            </a:r>
          </a:p>
          <a:p>
            <a:endParaRPr lang="pl-PL" sz="1400" dirty="0"/>
          </a:p>
          <a:p>
            <a:pPr marL="0" indent="0">
              <a:buNone/>
            </a:pPr>
            <a:r>
              <a:rPr lang="sk-SK" sz="1400" b="1" dirty="0">
                <a:solidFill>
                  <a:srgbClr val="0000FF"/>
                </a:solidFill>
              </a:rPr>
              <a:t>14. Podmienka splnenia hodnotiacich kritérií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400" i="1" dirty="0" smtClean="0"/>
              <a:t> Formulár </a:t>
            </a:r>
            <a:r>
              <a:rPr lang="sk-SK" sz="1400" i="1" dirty="0"/>
              <a:t>ŽoNFP 	</a:t>
            </a:r>
            <a:r>
              <a:rPr lang="sk-SK" sz="1400" i="1" dirty="0" smtClean="0"/>
              <a:t>(Príloha </a:t>
            </a:r>
            <a:r>
              <a:rPr lang="sk-SK" sz="1400" i="1" dirty="0"/>
              <a:t>č. 1 ŽoNFP: Rozpočet projektu s podrobným komentárom (podľa záväzného formulára) 	</a:t>
            </a:r>
          </a:p>
          <a:p>
            <a:pPr marL="82296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sz="1600" dirty="0"/>
              <a:t>	</a:t>
            </a: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1600" b="1" dirty="0">
              <a:latin typeface="+mn-lt"/>
              <a:cs typeface="+mn-cs"/>
            </a:endParaRP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1600" b="1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968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/>
          <a:lstStyle/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Podmienky poskytnutia príspevku a spôsoby ich overenia, 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vrátane popisu povinných príloh </a:t>
            </a:r>
            <a:r>
              <a:rPr lang="sk-SK" sz="16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ŽoNFP</a:t>
            </a:r>
            <a:endParaRPr lang="sk-SK" sz="1600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400" b="1" dirty="0">
                <a:solidFill>
                  <a:srgbClr val="0000FF"/>
                </a:solidFill>
              </a:rPr>
              <a:t>15. Podmienka spôsobu </a:t>
            </a:r>
            <a:r>
              <a:rPr lang="sk-SK" sz="1400" b="1" dirty="0" smtClean="0">
                <a:solidFill>
                  <a:srgbClr val="0000FF"/>
                </a:solidFill>
              </a:rPr>
              <a:t>financovania</a:t>
            </a:r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400" i="1" dirty="0" smtClean="0"/>
              <a:t>Žiadateľ </a:t>
            </a:r>
            <a:r>
              <a:rPr lang="sk-SK" sz="1400" i="1" dirty="0"/>
              <a:t>túto podmienku poskytnutia príspevku nepreukazuje samostatnou prílohou. </a:t>
            </a:r>
            <a:endParaRPr lang="sk-SK" sz="1400" i="1" dirty="0" smtClean="0"/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1400" b="1" dirty="0">
              <a:solidFill>
                <a:srgbClr val="FF0000"/>
              </a:solidFill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400" b="1" dirty="0">
                <a:solidFill>
                  <a:srgbClr val="0000FF"/>
                </a:solidFill>
              </a:rPr>
              <a:t>16. Podmienka neporušenia zákazu nelegálnej práce a nelegálneho zamestnávania </a:t>
            </a:r>
            <a:endParaRPr lang="sk-SK" sz="1400" b="1" dirty="0" smtClean="0">
              <a:solidFill>
                <a:srgbClr val="0000FF"/>
              </a:solidFill>
            </a:endParaRPr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400" i="1" dirty="0"/>
              <a:t>Formulár ŽoNFP  (časť 15. Čestné vyhlásenie žiadateľa)	</a:t>
            </a:r>
            <a:endParaRPr lang="sk-SK" sz="1400" i="1" dirty="0" smtClean="0"/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14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400" b="1" dirty="0" smtClean="0">
                <a:solidFill>
                  <a:srgbClr val="0000FF"/>
                </a:solidFill>
              </a:rPr>
              <a:t>17. </a:t>
            </a:r>
            <a:r>
              <a:rPr lang="sk-SK" sz="1400" b="1" dirty="0">
                <a:solidFill>
                  <a:srgbClr val="0000FF"/>
                </a:solidFill>
              </a:rPr>
              <a:t>Podmienka týkajúca sa </a:t>
            </a:r>
            <a:r>
              <a:rPr lang="sk-SK" sz="1400" b="1" dirty="0" smtClean="0">
                <a:solidFill>
                  <a:srgbClr val="0000FF"/>
                </a:solidFill>
              </a:rPr>
              <a:t>št. </a:t>
            </a:r>
            <a:r>
              <a:rPr lang="sk-SK" sz="1400" b="1" dirty="0">
                <a:solidFill>
                  <a:srgbClr val="0000FF"/>
                </a:solidFill>
              </a:rPr>
              <a:t>pomoci a vyplývajúca zo schém </a:t>
            </a:r>
            <a:r>
              <a:rPr lang="sk-SK" sz="1400" b="1" dirty="0" smtClean="0">
                <a:solidFill>
                  <a:srgbClr val="0000FF"/>
                </a:solidFill>
              </a:rPr>
              <a:t>št. </a:t>
            </a:r>
            <a:r>
              <a:rPr lang="sk-SK" sz="1400" b="1" dirty="0">
                <a:solidFill>
                  <a:srgbClr val="0000FF"/>
                </a:solidFill>
              </a:rPr>
              <a:t>pomoci/pomoci de </a:t>
            </a:r>
            <a:r>
              <a:rPr lang="sk-SK" sz="1400" b="1" dirty="0" err="1">
                <a:solidFill>
                  <a:srgbClr val="0000FF"/>
                </a:solidFill>
              </a:rPr>
              <a:t>minimis</a:t>
            </a:r>
            <a:r>
              <a:rPr lang="sk-SK" sz="1400" b="1" dirty="0">
                <a:solidFill>
                  <a:srgbClr val="0000FF"/>
                </a:solidFill>
              </a:rPr>
              <a:t> </a:t>
            </a:r>
            <a:endParaRPr lang="sk-SK" sz="1400" b="1" dirty="0"/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400" i="1" dirty="0"/>
              <a:t>Formulár ŽoNFP  (časť 15. Čestné vyhlásenie žiadateľa</a:t>
            </a:r>
            <a:r>
              <a:rPr lang="sk-SK" sz="1400" i="1" dirty="0" smtClean="0"/>
              <a:t>)</a:t>
            </a:r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1400" i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400" b="1" dirty="0">
                <a:solidFill>
                  <a:srgbClr val="0000FF"/>
                </a:solidFill>
              </a:rPr>
              <a:t>18. Podmienka poskytnutia príspevku z hľadiska časovej oprávnenosti realizácie projektu </a:t>
            </a:r>
            <a:endParaRPr lang="sk-SK" sz="1400" b="1" dirty="0" smtClean="0">
              <a:solidFill>
                <a:srgbClr val="0000FF"/>
              </a:solidFill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400" b="1" dirty="0" smtClean="0"/>
              <a:t>Min. dĺžka realizácie 12 – max. 24 mesiacov</a:t>
            </a:r>
          </a:p>
          <a:p>
            <a:pPr marL="368046" indent="-285750" algn="just" fontAlgn="auto">
              <a:spcAft>
                <a:spcPts val="0"/>
              </a:spcAft>
              <a:defRPr/>
            </a:pPr>
            <a:r>
              <a:rPr lang="sk-SK" sz="1400" i="1" dirty="0" smtClean="0"/>
              <a:t>Formulár ŽoNFP, časť 9. Harmonogram realizácie aktivít </a:t>
            </a:r>
          </a:p>
          <a:p>
            <a:pPr marL="0" indent="0" algn="just">
              <a:buNone/>
            </a:pPr>
            <a:endParaRPr lang="sk-SK" sz="1400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sk-SK" sz="1400" b="1" dirty="0">
                <a:solidFill>
                  <a:srgbClr val="0000FF"/>
                </a:solidFill>
              </a:rPr>
              <a:t>19. Podmienka súladu projektu s princípmi </a:t>
            </a:r>
            <a:r>
              <a:rPr lang="sk-SK" sz="1400" b="1" dirty="0" err="1">
                <a:solidFill>
                  <a:srgbClr val="0000FF"/>
                </a:solidFill>
              </a:rPr>
              <a:t>desegregácie</a:t>
            </a:r>
            <a:r>
              <a:rPr lang="sk-SK" sz="1400" b="1" dirty="0">
                <a:solidFill>
                  <a:srgbClr val="0000FF"/>
                </a:solidFill>
              </a:rPr>
              <a:t>, </a:t>
            </a:r>
            <a:r>
              <a:rPr lang="sk-SK" sz="1400" b="1" dirty="0" err="1">
                <a:solidFill>
                  <a:srgbClr val="0000FF"/>
                </a:solidFill>
              </a:rPr>
              <a:t>degetoizácie</a:t>
            </a:r>
            <a:r>
              <a:rPr lang="sk-SK" sz="1400" b="1" dirty="0">
                <a:solidFill>
                  <a:srgbClr val="0000FF"/>
                </a:solidFill>
              </a:rPr>
              <a:t> a destigmatizácie </a:t>
            </a:r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400" i="1" dirty="0"/>
              <a:t>Formulár ŽoNFP ( časť 7. Popis projektu )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sk-SK" sz="1400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sk-SK" sz="1400" b="1" dirty="0">
                <a:solidFill>
                  <a:srgbClr val="0000FF"/>
                </a:solidFill>
              </a:rPr>
              <a:t>20. Podmienka oprávnenosti z hľadiska súladu s horizontálnymi princípmi </a:t>
            </a:r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400" i="1" dirty="0"/>
              <a:t>Formulár ŽoNFP (časť 5. Identifikácia projektu, časť 10.1 Aktivity projektu a očakávané merateľné ukazovatele a 10.2 Prehľad merateľných ukazovateľov projektu, časť 15. Čestné vyhlásenie žiadateľa</a:t>
            </a:r>
            <a:r>
              <a:rPr lang="sk-SK" sz="1400" i="1" dirty="0" smtClean="0"/>
              <a:t>)</a:t>
            </a:r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1400" i="1" dirty="0" smtClean="0"/>
          </a:p>
          <a:p>
            <a:pPr marL="0" indent="0" algn="just">
              <a:buNone/>
            </a:pPr>
            <a:r>
              <a:rPr lang="sk-SK" sz="1400" b="1" dirty="0">
                <a:solidFill>
                  <a:srgbClr val="0000FF"/>
                </a:solidFill>
              </a:rPr>
              <a:t>21. Podmienka poskytnutia príspevku z hľadiska definovania </a:t>
            </a:r>
            <a:r>
              <a:rPr lang="sk-SK" sz="1400" b="1" dirty="0" smtClean="0">
                <a:solidFill>
                  <a:srgbClr val="0000FF"/>
                </a:solidFill>
              </a:rPr>
              <a:t>merateľných </a:t>
            </a:r>
            <a:r>
              <a:rPr lang="sk-SK" sz="1400" b="1" dirty="0">
                <a:solidFill>
                  <a:srgbClr val="0000FF"/>
                </a:solidFill>
              </a:rPr>
              <a:t>ukazovateľov projektu </a:t>
            </a:r>
            <a:endParaRPr lang="sk-SK" sz="1400" dirty="0">
              <a:solidFill>
                <a:srgbClr val="0000FF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1400" i="1" dirty="0"/>
              <a:t>Formulár ŽoNFP ( časť 10.1 Aktivity projektu a očakávané </a:t>
            </a:r>
            <a:r>
              <a:rPr lang="sk-SK" sz="1400" i="1" dirty="0" smtClean="0"/>
              <a:t>MU a </a:t>
            </a:r>
            <a:r>
              <a:rPr lang="sk-SK" sz="1400" i="1" dirty="0"/>
              <a:t>10.2 Prehľad </a:t>
            </a:r>
            <a:r>
              <a:rPr lang="sk-SK" sz="1400" i="1" dirty="0" smtClean="0"/>
              <a:t>MU projektu</a:t>
            </a:r>
            <a:r>
              <a:rPr lang="sk-SK" sz="1400" i="1" dirty="0"/>
              <a:t>)</a:t>
            </a:r>
            <a:r>
              <a:rPr lang="sk-SK" sz="1400" dirty="0"/>
              <a:t>	</a:t>
            </a:r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1400" i="1" dirty="0"/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1600" dirty="0">
              <a:solidFill>
                <a:srgbClr val="FF0000"/>
              </a:solidFill>
            </a:endParaRPr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1600" b="1" dirty="0">
              <a:solidFill>
                <a:srgbClr val="FF0000"/>
              </a:solidFill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dirty="0"/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16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/>
              <a:t>	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/>
              <a:t>	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75680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0541" y="-171400"/>
            <a:ext cx="8229600" cy="1517030"/>
          </a:xfrm>
        </p:spPr>
        <p:txBody>
          <a:bodyPr/>
          <a:lstStyle/>
          <a:p>
            <a:pPr algn="l"/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Zoznam</a:t>
            </a:r>
            <a:r>
              <a:rPr lang="sk-SK" sz="2800" dirty="0" smtClean="0"/>
              <a:t> </a:t>
            </a: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povinných príloh ŽoNFP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 algn="just">
              <a:buNone/>
            </a:pPr>
            <a:r>
              <a:rPr lang="sk-SK" sz="2400" b="1" dirty="0"/>
              <a:t>Príloha č. </a:t>
            </a:r>
            <a:r>
              <a:rPr lang="sk-SK" sz="2400" b="1" dirty="0" smtClean="0"/>
              <a:t>1: </a:t>
            </a:r>
          </a:p>
          <a:p>
            <a:pPr marL="0" indent="0" algn="just">
              <a:buNone/>
            </a:pPr>
            <a:r>
              <a:rPr lang="sk-SK" sz="2400" b="1" dirty="0" smtClean="0">
                <a:solidFill>
                  <a:srgbClr val="0000FF"/>
                </a:solidFill>
              </a:rPr>
              <a:t>Rozpočet </a:t>
            </a:r>
            <a:r>
              <a:rPr lang="sk-SK" sz="2400" b="1" dirty="0">
                <a:solidFill>
                  <a:srgbClr val="0000FF"/>
                </a:solidFill>
              </a:rPr>
              <a:t>projektu s podrobným komentárom (podľa záväzného formulára)</a:t>
            </a:r>
            <a:r>
              <a:rPr lang="sk-SK" sz="2400" dirty="0">
                <a:solidFill>
                  <a:srgbClr val="0000FF"/>
                </a:solidFill>
              </a:rPr>
              <a:t> </a:t>
            </a:r>
            <a:r>
              <a:rPr lang="sk-SK" sz="2400" dirty="0"/>
              <a:t>- Vo formáte MS Excel cez ITMS2014+</a:t>
            </a:r>
            <a:endParaRPr lang="sk-SK" sz="2400" dirty="0" smtClean="0"/>
          </a:p>
          <a:p>
            <a:pPr marL="0" indent="0" algn="just">
              <a:buNone/>
            </a:pPr>
            <a:r>
              <a:rPr lang="sk-SK" sz="2400" b="1" dirty="0"/>
              <a:t>Príloha č. </a:t>
            </a:r>
            <a:r>
              <a:rPr lang="sk-SK" sz="2400" b="1" dirty="0" smtClean="0"/>
              <a:t>2: </a:t>
            </a:r>
          </a:p>
          <a:p>
            <a:pPr marL="0" indent="0" algn="just">
              <a:buNone/>
            </a:pPr>
            <a:r>
              <a:rPr lang="sk-SK" sz="2400" b="1" dirty="0" smtClean="0">
                <a:solidFill>
                  <a:srgbClr val="0000FF"/>
                </a:solidFill>
              </a:rPr>
              <a:t>Doklady </a:t>
            </a:r>
            <a:r>
              <a:rPr lang="sk-SK" sz="2400" b="1" dirty="0">
                <a:solidFill>
                  <a:srgbClr val="0000FF"/>
                </a:solidFill>
              </a:rPr>
              <a:t>preukazujúce finančnú </a:t>
            </a:r>
            <a:r>
              <a:rPr lang="sk-SK" sz="2400" b="1" dirty="0" smtClean="0">
                <a:solidFill>
                  <a:srgbClr val="0000FF"/>
                </a:solidFill>
              </a:rPr>
              <a:t>spôsobilosť </a:t>
            </a:r>
            <a:r>
              <a:rPr lang="sk-SK" sz="2400" dirty="0"/>
              <a:t>- </a:t>
            </a:r>
            <a:r>
              <a:rPr lang="sk-SK" sz="2400" dirty="0" err="1"/>
              <a:t>Sken</a:t>
            </a:r>
            <a:r>
              <a:rPr lang="sk-SK" sz="2400" dirty="0"/>
              <a:t> vo formáte .</a:t>
            </a:r>
            <a:r>
              <a:rPr lang="sk-SK" sz="2400" dirty="0" err="1"/>
              <a:t>pdf</a:t>
            </a:r>
            <a:r>
              <a:rPr lang="sk-SK" sz="2400" dirty="0"/>
              <a:t> cez ITMS2014</a:t>
            </a:r>
            <a:r>
              <a:rPr lang="sk-SK" sz="2400" dirty="0" smtClean="0"/>
              <a:t>+</a:t>
            </a:r>
          </a:p>
          <a:p>
            <a:pPr marL="0" indent="0" algn="just">
              <a:buNone/>
            </a:pPr>
            <a:r>
              <a:rPr lang="sk-SK" sz="2400" b="1" dirty="0"/>
              <a:t>Príloha č. </a:t>
            </a:r>
            <a:r>
              <a:rPr lang="sk-SK" sz="2400" b="1" dirty="0" smtClean="0"/>
              <a:t>3: </a:t>
            </a:r>
          </a:p>
          <a:p>
            <a:pPr marL="0" indent="0" algn="just">
              <a:buNone/>
            </a:pPr>
            <a:r>
              <a:rPr lang="sk-SK" sz="2400" b="1" dirty="0" smtClean="0">
                <a:solidFill>
                  <a:srgbClr val="0000FF"/>
                </a:solidFill>
              </a:rPr>
              <a:t>Výpis </a:t>
            </a:r>
            <a:r>
              <a:rPr lang="sk-SK" sz="2400" b="1" dirty="0">
                <a:solidFill>
                  <a:srgbClr val="0000FF"/>
                </a:solidFill>
              </a:rPr>
              <a:t>z registra </a:t>
            </a:r>
            <a:r>
              <a:rPr lang="sk-SK" sz="2400" b="1" dirty="0" smtClean="0">
                <a:solidFill>
                  <a:srgbClr val="0000FF"/>
                </a:solidFill>
              </a:rPr>
              <a:t>trestov </a:t>
            </a:r>
            <a:r>
              <a:rPr lang="sk-SK" sz="2400" b="1" dirty="0" smtClean="0"/>
              <a:t>- </a:t>
            </a:r>
            <a:r>
              <a:rPr lang="sk-SK" sz="2400" dirty="0" err="1"/>
              <a:t>Sken</a:t>
            </a:r>
            <a:r>
              <a:rPr lang="sk-SK" sz="2400" dirty="0"/>
              <a:t> vo formáte .</a:t>
            </a:r>
            <a:r>
              <a:rPr lang="sk-SK" sz="2400" dirty="0" err="1"/>
              <a:t>pdf</a:t>
            </a:r>
            <a:r>
              <a:rPr lang="sk-SK" sz="2400" dirty="0"/>
              <a:t> cez ITMS2014+</a:t>
            </a:r>
            <a:endParaRPr lang="sk-SK" sz="2400" dirty="0" smtClean="0"/>
          </a:p>
          <a:p>
            <a:pPr marL="0" indent="0" algn="just">
              <a:buNone/>
            </a:pPr>
            <a:r>
              <a:rPr lang="sk-SK" sz="2400" b="1" dirty="0"/>
              <a:t>Príloha č. </a:t>
            </a:r>
            <a:r>
              <a:rPr lang="sk-SK" sz="2400" b="1" dirty="0" smtClean="0"/>
              <a:t>4: </a:t>
            </a:r>
          </a:p>
          <a:p>
            <a:pPr marL="0" indent="0" algn="just">
              <a:buNone/>
            </a:pPr>
            <a:r>
              <a:rPr lang="sk-SK" sz="2400" b="1" dirty="0" smtClean="0">
                <a:solidFill>
                  <a:srgbClr val="0000FF"/>
                </a:solidFill>
              </a:rPr>
              <a:t>Uznesenie </a:t>
            </a:r>
            <a:r>
              <a:rPr lang="sk-SK" sz="2400" b="1" dirty="0">
                <a:solidFill>
                  <a:srgbClr val="0000FF"/>
                </a:solidFill>
              </a:rPr>
              <a:t>(výpis z uznesenia) zastupiteľstva o schválení programu rozvoja obce a príslušnej územnoplánovacej dokumentácie (ak relevantné)</a:t>
            </a:r>
            <a:r>
              <a:rPr lang="sk-SK" sz="2400" b="1" dirty="0"/>
              <a:t> </a:t>
            </a:r>
            <a:r>
              <a:rPr lang="sk-SK" sz="2400" b="1" dirty="0" smtClean="0"/>
              <a:t>- </a:t>
            </a:r>
            <a:r>
              <a:rPr lang="sk-SK" sz="2400" dirty="0" err="1"/>
              <a:t>Sken</a:t>
            </a:r>
            <a:r>
              <a:rPr lang="sk-SK" sz="2400" dirty="0"/>
              <a:t> vo formáte .</a:t>
            </a:r>
            <a:r>
              <a:rPr lang="sk-SK" sz="2400" dirty="0" err="1"/>
              <a:t>pdf</a:t>
            </a:r>
            <a:r>
              <a:rPr lang="sk-SK" sz="2400" dirty="0"/>
              <a:t> cez ITMS2014+</a:t>
            </a:r>
            <a:r>
              <a:rPr lang="sk-SK" sz="2400" b="1" dirty="0"/>
              <a:t> </a:t>
            </a:r>
            <a:r>
              <a:rPr lang="sk-SK" sz="2400" dirty="0"/>
              <a:t>(ak relevantné)</a:t>
            </a:r>
          </a:p>
        </p:txBody>
      </p:sp>
    </p:spTree>
    <p:extLst>
      <p:ext uri="{BB962C8B-B14F-4D97-AF65-F5344CB8AC3E}">
        <p14:creationId xmlns:p14="http://schemas.microsoft.com/office/powerpoint/2010/main" val="3533299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Zjednodušenie oproti výzve MOPS 2017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800" dirty="0"/>
              <a:t>o</a:t>
            </a:r>
            <a:r>
              <a:rPr lang="sk-SK" sz="2800" dirty="0" smtClean="0"/>
              <a:t>verovanie niektorých podmienok prostredníctvom integračnej akcie</a:t>
            </a:r>
          </a:p>
          <a:p>
            <a:r>
              <a:rPr lang="sk-SK" sz="2800" dirty="0" smtClean="0"/>
              <a:t>predkladanie povinných príloh ŽoNFP elektronicky </a:t>
            </a:r>
            <a:r>
              <a:rPr lang="sk-SK" sz="2800" dirty="0"/>
              <a:t>prostredníctvom ITMS2014</a:t>
            </a:r>
            <a:r>
              <a:rPr lang="sk-SK" sz="2800" dirty="0" smtClean="0"/>
              <a:t>+</a:t>
            </a:r>
          </a:p>
          <a:p>
            <a:r>
              <a:rPr lang="pt-BR" sz="2800" dirty="0"/>
              <a:t>1 </a:t>
            </a:r>
            <a:r>
              <a:rPr lang="pt-BR" sz="2800" dirty="0" smtClean="0"/>
              <a:t>originál </a:t>
            </a:r>
            <a:r>
              <a:rPr lang="pt-BR" sz="2800" dirty="0"/>
              <a:t>a 1 </a:t>
            </a:r>
            <a:r>
              <a:rPr lang="pt-BR" sz="2800" dirty="0" smtClean="0"/>
              <a:t>kópi</a:t>
            </a:r>
            <a:r>
              <a:rPr lang="sk-SK" sz="2800" dirty="0" smtClean="0"/>
              <a:t>a, namiesto 2 kópií</a:t>
            </a:r>
          </a:p>
          <a:p>
            <a:r>
              <a:rPr lang="sk-SK" sz="2800" dirty="0"/>
              <a:t>n</a:t>
            </a:r>
            <a:r>
              <a:rPr lang="sk-SK" sz="2800" dirty="0" smtClean="0"/>
              <a:t>epredkladanie CD s vybranými prílohami</a:t>
            </a:r>
            <a:r>
              <a:rPr lang="pt-BR" sz="2800" dirty="0" smtClean="0"/>
              <a:t> 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1167268043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2609</TotalTime>
  <Words>387</Words>
  <Application>Microsoft Office PowerPoint</Application>
  <PresentationFormat>Prezentácia na obrazovke (4:3)</PresentationFormat>
  <Paragraphs>201</Paragraphs>
  <Slides>14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2</vt:i4>
      </vt:variant>
      <vt:variant>
        <vt:lpstr>Nadpisy snímok</vt:lpstr>
      </vt:variant>
      <vt:variant>
        <vt:i4>14</vt:i4>
      </vt:variant>
    </vt:vector>
  </HeadingPairs>
  <TitlesOfParts>
    <vt:vector size="20" baseType="lpstr">
      <vt:lpstr>Arial</vt:lpstr>
      <vt:lpstr>Calibri</vt:lpstr>
      <vt:lpstr>Verdana</vt:lpstr>
      <vt:lpstr>WenQuanYi Zen Hei</vt:lpstr>
      <vt:lpstr>Motív Office</vt:lpstr>
      <vt:lpstr>1_Motív Office</vt:lpstr>
      <vt:lpstr>OPERAČNÝ PROGRAM  ĽUDSKÉ ZDROJE</vt:lpstr>
      <vt:lpstr>  </vt:lpstr>
      <vt:lpstr> </vt:lpstr>
      <vt:lpstr>  </vt:lpstr>
      <vt:lpstr>Prezentácia programu PowerPoint</vt:lpstr>
      <vt:lpstr>Prezentácia programu PowerPoint</vt:lpstr>
      <vt:lpstr>Prezentácia programu PowerPoint</vt:lpstr>
      <vt:lpstr>Zoznam povinných príloh ŽoNFP</vt:lpstr>
      <vt:lpstr>Zjednodušenie oproti výzve MOPS 2017</vt:lpstr>
      <vt:lpstr>Prezentácia programu PowerPoint</vt:lpstr>
      <vt:lpstr>ŠTANDARDNÁ STUPNICA JEDNOTKOVÝCH NÁKLADOV </vt:lpstr>
      <vt:lpstr>ŠTANDARDNÁ STUPNICA JEDNOTKOVÝCH NÁKLADOV 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paul sly</dc:creator>
  <cp:lastModifiedBy>metodika OIMRK</cp:lastModifiedBy>
  <cp:revision>192</cp:revision>
  <dcterms:created xsi:type="dcterms:W3CDTF">2015-06-03T20:40:01Z</dcterms:created>
  <dcterms:modified xsi:type="dcterms:W3CDTF">2018-09-11T08:13:11Z</dcterms:modified>
</cp:coreProperties>
</file>